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9.png" ContentType="image/png"/>
  <Override PartName="/ppt/media/image94.png" ContentType="image/png"/>
  <Override PartName="/ppt/media/image47.png" ContentType="image/png"/>
  <Override PartName="/ppt/media/image10.png" ContentType="image/png"/>
  <Override PartName="/ppt/media/image35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31.png" ContentType="image/png"/>
  <Override PartName="/ppt/media/image70.png" ContentType="image/png"/>
  <Override PartName="/ppt/media/image69.png" ContentType="image/png"/>
  <Override PartName="/ppt/media/image32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64.png" ContentType="image/png"/>
  <Override PartName="/ppt/media/image99.png" ContentType="image/png"/>
  <Override PartName="/ppt/media/image62.png" ContentType="image/png"/>
  <Override PartName="/ppt/media/image87.png" ContentType="image/png"/>
  <Override PartName="/ppt/media/image75.png" ContentType="image/png"/>
  <Override PartName="/ppt/media/image63.png" ContentType="image/png"/>
  <Override PartName="/ppt/media/image98.png" ContentType="image/png"/>
  <Override PartName="/ppt/media/image61.png" ContentType="image/png"/>
  <Override PartName="/ppt/media/image97.png" ContentType="image/png"/>
  <Override PartName="/ppt/media/image60.png" ContentType="image/png"/>
  <Override PartName="/ppt/media/image96.png" ContentType="image/png"/>
  <Override PartName="/ppt/media/image23.png" ContentType="image/png"/>
  <Override PartName="/ppt/media/image95.png" ContentType="image/png"/>
  <Override PartName="/ppt/media/image89.png" ContentType="image/png"/>
  <Override PartName="/ppt/media/image77.png" ContentType="image/png"/>
  <Override PartName="/ppt/media/image88.png" ContentType="image/png"/>
  <Override PartName="/ppt/media/image76.png" ContentType="image/png"/>
  <Override PartName="/ppt/media/image79.png" ContentType="image/png"/>
  <Override PartName="/ppt/media/image78.png" ContentType="image/png"/>
  <Override PartName="/ppt/media/image22.png" ContentType="image/png"/>
  <Override PartName="/ppt/media/image59.png" ContentType="image/png"/>
  <Override PartName="/ppt/media/image21.png" ContentType="image/png"/>
  <Override PartName="/ppt/media/image58.png" ContentType="image/png"/>
  <Override PartName="/ppt/media/image20.png" ContentType="image/png"/>
  <Override PartName="/ppt/media/image57.png" ContentType="image/png"/>
  <Override PartName="/ppt/media/image24.png" ContentType="image/png"/>
  <Override PartName="/ppt/media/image90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8.png" ContentType="image/png"/>
  <Override PartName="/ppt/media/image93.png" ContentType="image/png"/>
  <Override PartName="/ppt/media/image91.png" ContentType="image/png"/>
  <Override PartName="/ppt/media/image26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92.png" ContentType="image/png"/>
  <Override PartName="/ppt/media/image27.png" ContentType="image/png"/>
  <Override PartName="/ppt/media/image16.png" ContentType="image/png"/>
  <Override PartName="/ppt/media/image81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82.png" ContentType="image/png"/>
  <Override PartName="/ppt/media/image5.png" ContentType="image/png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27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64.xml.rels" ContentType="application/vnd.openxmlformats-package.relationships+xml"/>
  <Override PartName="/ppt/slides/_rels/slide62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99.xml.rels" ContentType="application/vnd.openxmlformats-package.relationships+xml"/>
  <Override PartName="/ppt/slides/_rels/slide50.xml.rels" ContentType="application/vnd.openxmlformats-package.relationships+xml"/>
  <Override PartName="/ppt/slides/_rels/slide106.xml.rels" ContentType="application/vnd.openxmlformats-package.relationships+xml"/>
  <Override PartName="/ppt/slides/_rels/slide76.xml.rels" ContentType="application/vnd.openxmlformats-package.relationships+xml"/>
  <Override PartName="/ppt/slides/_rels/slide113.xml.rels" ContentType="application/vnd.openxmlformats-package.relationships+xml"/>
  <Override PartName="/ppt/slides/_rels/slide112.xml.rels" ContentType="application/vnd.openxmlformats-package.relationships+xml"/>
  <Override PartName="/ppt/slides/_rels/slide82.xml.rels" ContentType="application/vnd.openxmlformats-package.relationships+xml"/>
  <Override PartName="/ppt/slides/_rels/slide90.xml.rels" ContentType="application/vnd.openxmlformats-package.relationships+xml"/>
  <Override PartName="/ppt/slides/_rels/slide105.xml.rels" ContentType="application/vnd.openxmlformats-package.relationships+xml"/>
  <Override PartName="/ppt/slides/_rels/slide75.xml.rels" ContentType="application/vnd.openxmlformats-package.relationships+xml"/>
  <Override PartName="/ppt/slides/_rels/slide98.xml.rels" ContentType="application/vnd.openxmlformats-package.relationships+xml"/>
  <Override PartName="/ppt/slides/_rels/slide45.xml.rels" ContentType="application/vnd.openxmlformats-package.relationships+xml"/>
  <Override PartName="/ppt/slides/_rels/slide92.xml.rels" ContentType="application/vnd.openxmlformats-package.relationships+xml"/>
  <Override PartName="/ppt/slides/_rels/slide114.xml.rels" ContentType="application/vnd.openxmlformats-package.relationships+xml"/>
  <Override PartName="/ppt/slides/_rels/slide85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111.xml.rels" ContentType="application/vnd.openxmlformats-package.relationships+xml"/>
  <Override PartName="/ppt/slides/_rels/slide81.xml.rels" ContentType="application/vnd.openxmlformats-package.relationships+xml"/>
  <Override PartName="/ppt/slides/_rels/slide97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104.xml.rels" ContentType="application/vnd.openxmlformats-package.relationships+xml"/>
  <Override PartName="/ppt/slides/_rels/slide74.xml.rels" ContentType="application/vnd.openxmlformats-package.relationships+xml"/>
  <Override PartName="/ppt/slides/_rels/slide117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88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95.xml.rels" ContentType="application/vnd.openxmlformats-package.relationships+xml"/>
  <Override PartName="/ppt/slides/_rels/slide79.xml.rels" ContentType="application/vnd.openxmlformats-package.relationships+xml"/>
  <Override PartName="/ppt/slides/_rels/slide83.xml.rels" ContentType="application/vnd.openxmlformats-package.relationships+xml"/>
  <Override PartName="/ppt/slides/_rels/slide30.xml.rels" ContentType="application/vnd.openxmlformats-package.relationships+xml"/>
  <Override PartName="/ppt/slides/_rels/slide58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109.xml.rels" ContentType="application/vnd.openxmlformats-package.relationships+xml"/>
  <Override PartName="/ppt/slides/_rels/slide101.xml.rels" ContentType="application/vnd.openxmlformats-package.relationships+xml"/>
  <Override PartName="/ppt/slides/_rels/slide78.xml.rels" ContentType="application/vnd.openxmlformats-package.relationships+xml"/>
  <Override PartName="/ppt/slides/_rels/slide116.xml.rels" ContentType="application/vnd.openxmlformats-package.relationships+xml"/>
  <Override PartName="/ppt/slides/_rels/slide94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63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12.xml.rels" ContentType="application/vnd.openxmlformats-package.relationships+xml"/>
  <Override PartName="/ppt/slides/_rels/slide102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108.xml.rels" ContentType="application/vnd.openxmlformats-package.relationships+xml"/>
  <Override PartName="/ppt/slides/_rels/slide70.xml.rels" ContentType="application/vnd.openxmlformats-package.relationships+xml"/>
  <Override PartName="/ppt/slides/_rels/slide100.xml.rels" ContentType="application/vnd.openxmlformats-package.relationships+xml"/>
  <Override PartName="/ppt/slides/_rels/slide77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115.xml.rels" ContentType="application/vnd.openxmlformats-package.relationships+xml"/>
  <Override PartName="/ppt/slides/_rels/slide93.xml.rels" ContentType="application/vnd.openxmlformats-package.relationships+xml"/>
  <Override PartName="/ppt/slides/_rels/slide107.xml.rels" ContentType="application/vnd.openxmlformats-package.relationships+xml"/>
  <Override PartName="/ppt/slides/_rels/slide80.xml.rels" ContentType="application/vnd.openxmlformats-package.relationships+xml"/>
  <Override PartName="/ppt/slides/_rels/slide110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14.xml.rels" ContentType="application/vnd.openxmlformats-package.relationships+xml"/>
  <Override PartName="/ppt/slides/_rels/slide89.xml.rels" ContentType="application/vnd.openxmlformats-package.relationships+xml"/>
  <Override PartName="/ppt/slides/_rels/slide103.xml.rels" ContentType="application/vnd.openxmlformats-package.relationships+xml"/>
  <Override PartName="/ppt/slides/_rels/slide65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02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0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09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08.xml" ContentType="application/vnd.openxmlformats-officedocument.presentationml.slide+xml"/>
  <Override PartName="/ppt/slides/slide1.xml" ContentType="application/vnd.openxmlformats-officedocument.presentationml.slide+xml"/>
  <Override PartName="/ppt/slides/slide107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57.xml" ContentType="application/vnd.openxmlformats-officedocument.presentationml.slide+xml"/>
  <Override PartName="/ppt/slides/slide110.xml" ContentType="application/vnd.openxmlformats-officedocument.presentationml.slide+xml"/>
  <Override PartName="/ppt/slides/slide20.xml" ContentType="application/vnd.openxmlformats-officedocument.presentationml.slide+xml"/>
  <Override PartName="/ppt/slides/slide70.xml" ContentType="application/vnd.openxmlformats-officedocument.presentationml.slide+xml"/>
  <Override PartName="/ppt/slides/slide115.xml" ContentType="application/vnd.openxmlformats-officedocument.presentationml.slide+xml"/>
  <Override PartName="/ppt/slides/slide71.xml" ContentType="application/vnd.openxmlformats-officedocument.presentationml.slide+xml"/>
  <Override PartName="/ppt/slides/slide116.xml" ContentType="application/vnd.openxmlformats-officedocument.presentationml.slide+xml"/>
  <Override PartName="/ppt/slides/slide72.xml" ContentType="application/vnd.openxmlformats-officedocument.presentationml.slide+xml"/>
  <Override PartName="/ppt/slides/slide117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79.xml" ContentType="application/vnd.openxmlformats-officedocument.presentationml.slide+xml"/>
  <Override PartName="/ppt/slides/slide104.xml" ContentType="application/vnd.openxmlformats-officedocument.presentationml.slide+xml"/>
  <Override PartName="/ppt/slides/slide96.xml" ContentType="application/vnd.openxmlformats-officedocument.presentationml.slide+xml"/>
  <Override PartName="/ppt/slides/slide99.xml" ContentType="application/vnd.openxmlformats-officedocument.presentationml.slide+xml"/>
  <Override PartName="/ppt/slides/slide62.xml" ContentType="application/vnd.openxmlformats-officedocument.presentationml.slide+xml"/>
  <Override PartName="/ppt/slides/slide78.xml" ContentType="application/vnd.openxmlformats-officedocument.presentationml.slide+xml"/>
  <Override PartName="/ppt/slides/slide98.xml" ContentType="application/vnd.openxmlformats-officedocument.presentationml.slide+xml"/>
  <Override PartName="/ppt/slides/slide106.xml" ContentType="application/vnd.openxmlformats-officedocument.presentationml.slide+xml"/>
  <Override PartName="/ppt/slides/slide61.xml" ContentType="application/vnd.openxmlformats-officedocument.presentationml.slide+xml"/>
  <Override PartName="/ppt/slides/slide89.xml" ContentType="application/vnd.openxmlformats-officedocument.presentationml.slide+xml"/>
  <Override PartName="/ppt/slides/slide114.xml" ContentType="application/vnd.openxmlformats-officedocument.presentationml.slide+xml"/>
  <Override PartName="/ppt/slides/slide88.xml" ContentType="application/vnd.openxmlformats-officedocument.presentationml.slide+xml"/>
  <Override PartName="/ppt/slides/slide113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27.xml" ContentType="application/vnd.openxmlformats-officedocument.presentationml.slide+xml"/>
  <Override PartName="/ppt/slides/slide92.xml" ContentType="application/vnd.openxmlformats-officedocument.presentationml.slide+xml"/>
  <Override PartName="/ppt/slides/slide26.xml" ContentType="application/vnd.openxmlformats-officedocument.presentationml.slide+xml"/>
  <Override PartName="/ppt/slides/slide91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1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11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E4822BC0-9272-4B37-BF44-6F406E60499C}" type="slidenum">
              <a:rPr b="0" lang="de-DE" sz="1400" spc="-1" strike="noStrike">
                <a:latin typeface="Times New Roman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hyperlink" Target="https://artifacthub.io/" TargetMode="External"/><Relationship Id="rId2" Type="http://schemas.openxmlformats.org/officeDocument/2006/relationships/hyperlink" Target="https://bitnami.com/stacks/helm" TargetMode="External"/><Relationship Id="rId3" Type="http://schemas.openxmlformats.org/officeDocument/2006/relationships/slideLayout" Target="../slideLayouts/slideLayout3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hyperlink" Target="https://raw.githubusercontent.com/helm/helm/main/scripts/get-helm-3" TargetMode="External"/><Relationship Id="rId2" Type="http://schemas.openxmlformats.org/officeDocument/2006/relationships/hyperlink" Target="https://charts.bitnami.com/bitnami" TargetMode="External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slideLayout" Target="../slideLayouts/slideLayout3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slideLayout" Target="../slideLayouts/slideLayout3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slideLayout" Target="../slideLayouts/slideLayout3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slideLayout" Target="../slideLayouts/slideLayout3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slideLayout" Target="../slideLayouts/slideLayout3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slideLayout" Target="../slideLayouts/slideLayout3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slideLayout" Target="../slideLayouts/slideLayout3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yaml.org/spec/1.2.2/" TargetMode="External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docs.docker.com/compose/compose-file/" TargetMode="External"/><Relationship Id="rId2" Type="http://schemas.openxmlformats.org/officeDocument/2006/relationships/hyperlink" Target="https://github.com/compose-spec/compose-spec/blob/master/spec.md" TargetMode="External"/><Relationship Id="rId3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kubernetes.io/" TargetMode="External"/><Relationship Id="rId2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://localhost:8001/" TargetMode="Externa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hyperlink" Target="https://minikube.sigs.k8s.io/docs/" TargetMode="External"/><Relationship Id="rId2" Type="http://schemas.openxmlformats.org/officeDocument/2006/relationships/hyperlink" Target="https://kind.sigs.k8s.io/" TargetMode="External"/><Relationship Id="rId3" Type="http://schemas.openxmlformats.org/officeDocument/2006/relationships/slideLayout" Target="../slideLayouts/slideLayout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hyperlink" Target="https://rancher.com/" TargetMode="External"/><Relationship Id="rId2" Type="http://schemas.openxmlformats.org/officeDocument/2006/relationships/slideLayout" Target="../slideLayouts/slideLayout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hyperlink" Target="https://rancherdesktop.io/" TargetMode="Externa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hyperlink" Target="https://kubernetes.io/docs/reference/kubectl/" TargetMode="External"/><Relationship Id="rId2" Type="http://schemas.openxmlformats.org/officeDocument/2006/relationships/hyperlink" Target="https://kubernetes.io/docs/reference/kubectl/cheatsheet/" TargetMode="External"/><Relationship Id="rId3" Type="http://schemas.openxmlformats.org/officeDocument/2006/relationships/slideLayout" Target="../slideLayouts/slideLayout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hyperlink" Target="https://dl.k8s.io/release/stable.txt)/bin/linux/amd64/kubectl" TargetMode="External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hyperlink" Target="https://kubernetes.io/docs/concepts/workloads/" TargetMode="External"/><Relationship Id="rId2" Type="http://schemas.openxmlformats.org/officeDocument/2006/relationships/hyperlink" Target="https://kubernetes.io/docs/concepts/services-networking/" TargetMode="External"/><Relationship Id="rId3" Type="http://schemas.openxmlformats.org/officeDocument/2006/relationships/slideLayout" Target="../slideLayouts/slideLayout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hyperlink" Target="https://kubernetes.io/docs/concepts/workloads/" TargetMode="External"/><Relationship Id="rId2" Type="http://schemas.openxmlformats.org/officeDocument/2006/relationships/hyperlink" Target="https://kubernetes.io/docs/concepts/services-networking/" TargetMode="External"/><Relationship Id="rId3" Type="http://schemas.openxmlformats.org/officeDocument/2006/relationships/slideLayout" Target="../slideLayouts/slideLayout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slideLayout" Target="../slideLayouts/slideLayout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3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3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3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3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3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hyperlink" Target="https://helm.sh/" TargetMode="External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288720" y="221364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de-DE" sz="4400" spc="-1" strike="noStrike">
                <a:latin typeface="Arial"/>
              </a:rPr>
              <a:t>Docker &amp; Kubernetes</a:t>
            </a:r>
            <a:br/>
            <a:r>
              <a:rPr b="1" lang="de-DE" sz="4400" spc="-1" strike="noStrike">
                <a:latin typeface="Arial"/>
              </a:rPr>
              <a:t>Teil 4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432000" y="533916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CLI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504000" y="1218600"/>
            <a:ext cx="8352000" cy="101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Compose Projekt starten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8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90" name="TextShape 4"/>
          <p:cNvSpPr txBox="1"/>
          <p:nvPr/>
        </p:nvSpPr>
        <p:spPr>
          <a:xfrm>
            <a:off x="216720" y="1771200"/>
            <a:ext cx="8279280" cy="73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compose [OPTIONS] start [SERVICES] 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start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start db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8892000" y="1908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3816000" y="2592000"/>
            <a:ext cx="4770000" cy="2880000"/>
          </a:xfrm>
          <a:prstGeom prst="rect">
            <a:avLst/>
          </a:prstGeom>
          <a:ln>
            <a:noFill/>
          </a:ln>
        </p:spPr>
      </p:pic>
      <p:sp>
        <p:nvSpPr>
          <p:cNvPr id="93" name="TextShape 5"/>
          <p:cNvSpPr txBox="1"/>
          <p:nvPr/>
        </p:nvSpPr>
        <p:spPr>
          <a:xfrm>
            <a:off x="864000" y="2736000"/>
            <a:ext cx="2736000" cy="201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Startet die angegebenen Projekte oder nur die am Ende aufgelisteten Services.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Helm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65" name="TextShape 2"/>
          <p:cNvSpPr txBox="1"/>
          <p:nvPr/>
        </p:nvSpPr>
        <p:spPr>
          <a:xfrm>
            <a:off x="504000" y="1218600"/>
            <a:ext cx="9144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Funktionsweise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Sammlung von YAML- und JSON-Files, Zertifikaten, ...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Am Ende … YAML-Dateien für K8s-Konfiguration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Parametrisierung, Funktionen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Charts sind kaskadierbar &amp; modifizierbar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Templates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Kommandozeilentool für die Erzeugung, Installation, Verwaltung, Anpassung und das Entfernen kompletter Anwendungen in K8s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46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Helm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68" name="TextShape 2"/>
          <p:cNvSpPr txBox="1"/>
          <p:nvPr/>
        </p:nvSpPr>
        <p:spPr>
          <a:xfrm>
            <a:off x="504000" y="1218600"/>
            <a:ext cx="9000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Chart-Verzeichnisstruktur (wesentliche Elemente)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&lt;chart-name&gt;/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Chart.yaml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# Basisinformationen zum Chart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README.md 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# OPTIONAL: README-Datei für Dokumentation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values.yaml 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# Default-Werte für die Installation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charts/ 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 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# Verzeichnis mit Charts, von denen dieses abhängt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files/  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 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# OPTIONAL: spezielle Ressourcen-Definitionen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templates/ 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# Verzeichnis von Templates … werden mit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 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 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 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# values.yaml kombiniert und bilden die YAML-Dateien 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 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 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 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# für dieK8s-Konfiguration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46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Helm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71" name="TextShape 2"/>
          <p:cNvSpPr txBox="1"/>
          <p:nvPr/>
        </p:nvSpPr>
        <p:spPr>
          <a:xfrm>
            <a:off x="504000" y="1218600"/>
            <a:ext cx="9000000" cy="58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Chart.yaml (wesentliche Elemente)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72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473" name="TextShape 4"/>
          <p:cNvSpPr txBox="1"/>
          <p:nvPr/>
        </p:nvSpPr>
        <p:spPr>
          <a:xfrm>
            <a:off x="540720" y="1729440"/>
            <a:ext cx="8243280" cy="1666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apiVersion: v2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name: webserv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namespace: webserv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version: 0.1.0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appVersion: "0.1.0"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description: A Helm chart for installation of simple webserv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home: https://mydomain.de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maintainers: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- name: Matthias Boldt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email: Matthias.Boldt@mydomain.de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sp>
        <p:nvSpPr>
          <p:cNvPr id="474" name="TextShape 5"/>
          <p:cNvSpPr txBox="1"/>
          <p:nvPr/>
        </p:nvSpPr>
        <p:spPr>
          <a:xfrm>
            <a:off x="504000" y="3342960"/>
            <a:ext cx="9000000" cy="191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Erforderlich sind nur: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apiVersion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name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version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Helm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76" name="TextShape 2"/>
          <p:cNvSpPr txBox="1"/>
          <p:nvPr/>
        </p:nvSpPr>
        <p:spPr>
          <a:xfrm>
            <a:off x="504000" y="1218600"/>
            <a:ext cx="9000000" cy="58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Templates (Ausschnitt aus deployment.yaml)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77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478" name="TextShape 4"/>
          <p:cNvSpPr txBox="1"/>
          <p:nvPr/>
        </p:nvSpPr>
        <p:spPr>
          <a:xfrm>
            <a:off x="540720" y="1729440"/>
            <a:ext cx="8243280" cy="3672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apiVersion: apps/v1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kind: Deployment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metadata: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name: {{ include "webserv.fullname" . }}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labels: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{{- include "webserv.labels" . | nindent 4 }}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spec: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replicas: {{ .Values.replicaCount }}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selector: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matchLabels: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{{- include "webserv.selectorLabels" . | nindent 6 }}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template: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metadata: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labels: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{{- include "webserv.selectorLabels" . | nindent 8 }}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spec: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containers: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name: {{ .Chart.Name }}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</a:t>
            </a:r>
            <a:r>
              <a:rPr b="0" lang="de-DE" sz="1000" spc="-1" strike="noStrike">
                <a:latin typeface="Courier New"/>
              </a:rPr>
              <a:t>image: "{{ .Values.image.repository }}:{{ .Values.image.tag }}"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</a:t>
            </a:r>
            <a:r>
              <a:rPr b="0" lang="de-DE" sz="1000" spc="-1" strike="noStrike">
                <a:latin typeface="Courier New"/>
              </a:rPr>
              <a:t>imagePullPolicy: {{ .Values.image.pullPolicy }}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</a:t>
            </a:r>
            <a:r>
              <a:rPr b="0" lang="de-DE" sz="1000" spc="-1" strike="noStrike">
                <a:latin typeface="Courier New"/>
              </a:rPr>
              <a:t>ports: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  </a:t>
            </a:r>
            <a:r>
              <a:rPr b="0" lang="de-DE" sz="1000" spc="-1" strike="noStrike">
                <a:latin typeface="Courier New"/>
              </a:rPr>
              <a:t>- name: http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    </a:t>
            </a:r>
            <a:r>
              <a:rPr b="0" lang="de-DE" sz="1000" spc="-1" strike="noStrike">
                <a:latin typeface="Courier New"/>
              </a:rPr>
              <a:t>containerPort: 80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Helm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80" name="TextShape 2"/>
          <p:cNvSpPr txBox="1"/>
          <p:nvPr/>
        </p:nvSpPr>
        <p:spPr>
          <a:xfrm>
            <a:off x="504000" y="1218600"/>
            <a:ext cx="9000000" cy="166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Default-Variablen in values.yaml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Können bei Installation überschrieben werden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Es sind mehrere, alternative Dateien möglich … Auswahl bei Installation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481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482" name="TextShape 4"/>
          <p:cNvSpPr txBox="1"/>
          <p:nvPr/>
        </p:nvSpPr>
        <p:spPr>
          <a:xfrm>
            <a:off x="540720" y="3097440"/>
            <a:ext cx="8243280" cy="223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replicaCount: 2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image: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repository: nginx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pullPolicy: IfNotPresent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tag: "latest"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imagePullSecrets: []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nameOverride: ""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fullnameOverride: ""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service: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type: LoadBalancer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port: 80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Helm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84" name="TextShape 2"/>
          <p:cNvSpPr txBox="1"/>
          <p:nvPr/>
        </p:nvSpPr>
        <p:spPr>
          <a:xfrm>
            <a:off x="504000" y="1218600"/>
            <a:ext cx="9000000" cy="389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Ausgesuchte, vordefinierte Variablen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Release.Name: Name der Relese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Release.Namespace: Name des Namespace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Chart: Inhalt von Chart.yaml … z.B. Chart.Version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Values: Inhalt von values.yaml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Variablenersetzung/im Scripting nutzt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vordefinierte Variablen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Installationsparameter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Variablen aus values.yaml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485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Helm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87" name="TextShape 2"/>
          <p:cNvSpPr txBox="1"/>
          <p:nvPr/>
        </p:nvSpPr>
        <p:spPr>
          <a:xfrm>
            <a:off x="504000" y="1218600"/>
            <a:ext cx="9360000" cy="389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Variablenersetzung und Scripting: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{{ &lt;variable&gt; }} … z.B. </a:t>
            </a:r>
            <a:r>
              <a:rPr b="0" lang="de-DE" sz="2000" spc="-1" strike="noStrike">
                <a:latin typeface="Courier New"/>
              </a:rPr>
              <a:t>{{ .Values.image.repository }}</a:t>
            </a:r>
            <a:endParaRPr b="0" lang="de-DE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Überschreibbar mit </a:t>
            </a:r>
            <a:r>
              <a:rPr b="0" lang="de-DE" sz="2000" spc="-1" strike="noStrike">
                <a:latin typeface="Courier New"/>
              </a:rPr>
              <a:t>--set &lt;variable&gt;=&lt;value&gt;</a:t>
            </a:r>
            <a:r>
              <a:rPr b="0" lang="de-DE" sz="2800" spc="-1" strike="noStrike">
                <a:latin typeface="Arial"/>
              </a:rPr>
              <a:t> bei Installation/Update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Bedingte Verarbeitung mit Vergleichen, Schleifen, ...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Funktionen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Pipelining: </a:t>
            </a:r>
            <a:r>
              <a:rPr b="0" lang="de-DE" sz="2000" spc="-1" strike="noStrike">
                <a:latin typeface="Courier New"/>
              </a:rPr>
              <a:t>{{ .Values.favorite.drink | quote }}</a:t>
            </a:r>
            <a:endParaRPr b="0" lang="de-DE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0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000" spc="-1" strike="noStrike">
              <a:latin typeface="Arial"/>
            </a:endParaRPr>
          </a:p>
        </p:txBody>
      </p:sp>
      <p:sp>
        <p:nvSpPr>
          <p:cNvPr id="48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Helm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90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Archive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*.tgz … komprimierte TAR-Archive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Können signiert werden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Verzeichnisse: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  <a:hlinkClick r:id="rId1"/>
              </a:rPr>
              <a:t>https://artifacthub.io/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  <a:hlinkClick r:id="rId2"/>
              </a:rPr>
              <a:t>https://bitnami.com/stacks/helm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...</a:t>
            </a: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491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Helm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93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Wesentliche Helm-Kommandos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create … Erzeugung eines neuen (leeren) Charts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package … packt ein Tar-Archiv des Charts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lint … prüft ein Chart auf Vollständigkeit, Fehler, ...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list … listet alle installierten Charts auf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install … installiert ein Chart (die entsprechende App)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uninstall … entfernt ein Chart (die entsprechende App)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update … aktualisiert die Installation eines Charts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repo, pull, push … Verwaltung von Reposities und dortigen Charts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494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Helm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96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Helm installieren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97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498" name="TextShape 4"/>
          <p:cNvSpPr txBox="1"/>
          <p:nvPr/>
        </p:nvSpPr>
        <p:spPr>
          <a:xfrm>
            <a:off x="540720" y="1621080"/>
            <a:ext cx="8243280" cy="1093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curl -fsSL -o get_helm.sh </a:t>
            </a:r>
            <a:r>
              <a:rPr b="0" lang="de-DE" sz="1000" spc="-1" strike="noStrike">
                <a:latin typeface="Courier New"/>
                <a:hlinkClick r:id="rId1"/>
              </a:rPr>
              <a:t>https://raw.githubusercontent.com/helm/helm/main/scripts/get-helm-3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chmod 700 get_helm.sh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./get_helm.sh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helm repo add bitnami </a:t>
            </a:r>
            <a:r>
              <a:rPr b="0" lang="de-DE" sz="1000" spc="-1" strike="noStrike">
                <a:latin typeface="Courier New"/>
                <a:hlinkClick r:id="rId2"/>
              </a:rPr>
              <a:t>https://charts.bitnami.com/bitnami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helm search repo bitnami</a:t>
            </a:r>
            <a:endParaRPr b="0" lang="de-DE" sz="1000" spc="-1" strike="noStrike">
              <a:latin typeface="Arial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3"/>
          <a:stretch/>
        </p:blipFill>
        <p:spPr>
          <a:xfrm>
            <a:off x="8892000" y="162036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500" name="" descr=""/>
          <p:cNvPicPr/>
          <p:nvPr/>
        </p:nvPicPr>
        <p:blipFill>
          <a:blip r:embed="rId4"/>
          <a:stretch/>
        </p:blipFill>
        <p:spPr>
          <a:xfrm>
            <a:off x="644400" y="2736000"/>
            <a:ext cx="4359600" cy="2880000"/>
          </a:xfrm>
          <a:prstGeom prst="rect">
            <a:avLst/>
          </a:prstGeom>
          <a:ln>
            <a:noFill/>
          </a:ln>
        </p:spPr>
      </p:pic>
      <p:pic>
        <p:nvPicPr>
          <p:cNvPr id="501" name="" descr=""/>
          <p:cNvPicPr/>
          <p:nvPr/>
        </p:nvPicPr>
        <p:blipFill>
          <a:blip r:embed="rId5"/>
          <a:stretch/>
        </p:blipFill>
        <p:spPr>
          <a:xfrm>
            <a:off x="5148000" y="2736000"/>
            <a:ext cx="43596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CLI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04000" y="1218600"/>
            <a:ext cx="8352000" cy="101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Compose Projekt stoppen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9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97" name="TextShape 4"/>
          <p:cNvSpPr txBox="1"/>
          <p:nvPr/>
        </p:nvSpPr>
        <p:spPr>
          <a:xfrm>
            <a:off x="216720" y="1771200"/>
            <a:ext cx="8279280" cy="73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compose [OPTIONS] stop [SERVICES] 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stop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stop db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8892000" y="1908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99" name="TextShape 5"/>
          <p:cNvSpPr txBox="1"/>
          <p:nvPr/>
        </p:nvSpPr>
        <p:spPr>
          <a:xfrm>
            <a:off x="864000" y="2736000"/>
            <a:ext cx="2736000" cy="201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Stoppt die ganzen Projekte oder nur die am Ende aufgelisteten Services.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3816000" y="2520000"/>
            <a:ext cx="47700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Helm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03" name="TextShape 2"/>
          <p:cNvSpPr txBox="1"/>
          <p:nvPr/>
        </p:nvSpPr>
        <p:spPr>
          <a:xfrm>
            <a:off x="504000" y="1218600"/>
            <a:ext cx="8352000" cy="72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3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Helm-Chart installieren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Wieder einmal Wordpress … aus dem Bitnami-Repository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504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505" name="TextShape 4"/>
          <p:cNvSpPr txBox="1"/>
          <p:nvPr/>
        </p:nvSpPr>
        <p:spPr>
          <a:xfrm>
            <a:off x="504720" y="1981080"/>
            <a:ext cx="8243280" cy="52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helm search repo bitnami/wordpress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helm install bitnami/wordpress --generate-name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pic>
        <p:nvPicPr>
          <p:cNvPr id="506" name="" descr=""/>
          <p:cNvPicPr/>
          <p:nvPr/>
        </p:nvPicPr>
        <p:blipFill>
          <a:blip r:embed="rId1"/>
          <a:stretch/>
        </p:blipFill>
        <p:spPr>
          <a:xfrm>
            <a:off x="8892000" y="165636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507" name="" descr=""/>
          <p:cNvPicPr/>
          <p:nvPr/>
        </p:nvPicPr>
        <p:blipFill>
          <a:blip r:embed="rId2"/>
          <a:stretch/>
        </p:blipFill>
        <p:spPr>
          <a:xfrm>
            <a:off x="576000" y="2448000"/>
            <a:ext cx="4359600" cy="2880000"/>
          </a:xfrm>
          <a:prstGeom prst="rect">
            <a:avLst/>
          </a:prstGeom>
          <a:ln>
            <a:noFill/>
          </a:ln>
        </p:spPr>
      </p:pic>
      <p:pic>
        <p:nvPicPr>
          <p:cNvPr id="508" name="" descr=""/>
          <p:cNvPicPr/>
          <p:nvPr/>
        </p:nvPicPr>
        <p:blipFill>
          <a:blip r:embed="rId3"/>
          <a:stretch/>
        </p:blipFill>
        <p:spPr>
          <a:xfrm>
            <a:off x="4586400" y="2459520"/>
            <a:ext cx="51336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Helm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10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Wordpress-Chart installiert … Test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511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512" name="TextShape 4"/>
          <p:cNvSpPr txBox="1"/>
          <p:nvPr/>
        </p:nvSpPr>
        <p:spPr>
          <a:xfrm>
            <a:off x="540720" y="1713240"/>
            <a:ext cx="8243280" cy="80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http://localhost:80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pic>
        <p:nvPicPr>
          <p:cNvPr id="513" name="" descr=""/>
          <p:cNvPicPr/>
          <p:nvPr/>
        </p:nvPicPr>
        <p:blipFill>
          <a:blip r:embed="rId1"/>
          <a:stretch/>
        </p:blipFill>
        <p:spPr>
          <a:xfrm>
            <a:off x="8892000" y="140436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514" name="" descr=""/>
          <p:cNvPicPr/>
          <p:nvPr/>
        </p:nvPicPr>
        <p:blipFill>
          <a:blip r:embed="rId2"/>
          <a:stretch/>
        </p:blipFill>
        <p:spPr>
          <a:xfrm>
            <a:off x="540000" y="2016000"/>
            <a:ext cx="5436000" cy="3600000"/>
          </a:xfrm>
          <a:prstGeom prst="rect">
            <a:avLst/>
          </a:prstGeom>
          <a:ln>
            <a:noFill/>
          </a:ln>
        </p:spPr>
      </p:pic>
      <p:pic>
        <p:nvPicPr>
          <p:cNvPr id="515" name="" descr=""/>
          <p:cNvPicPr/>
          <p:nvPr/>
        </p:nvPicPr>
        <p:blipFill>
          <a:blip r:embed="rId3"/>
          <a:stretch/>
        </p:blipFill>
        <p:spPr>
          <a:xfrm>
            <a:off x="5565600" y="2664360"/>
            <a:ext cx="43704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Helm – ein Chart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17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Neues Chart erzeugen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Chart editieren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Vorbereitet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webserv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51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519" name="TextShape 4"/>
          <p:cNvSpPr txBox="1"/>
          <p:nvPr/>
        </p:nvSpPr>
        <p:spPr>
          <a:xfrm>
            <a:off x="540720" y="1713240"/>
            <a:ext cx="8243280" cy="1523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helm create &lt;name&gt;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helm create webserv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ls -l webserv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pic>
        <p:nvPicPr>
          <p:cNvPr id="520" name="" descr=""/>
          <p:cNvPicPr/>
          <p:nvPr/>
        </p:nvPicPr>
        <p:blipFill>
          <a:blip r:embed="rId1"/>
          <a:stretch/>
        </p:blipFill>
        <p:spPr>
          <a:xfrm>
            <a:off x="8892000" y="205236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521" name="" descr=""/>
          <p:cNvPicPr/>
          <p:nvPr/>
        </p:nvPicPr>
        <p:blipFill>
          <a:blip r:embed="rId2"/>
          <a:stretch/>
        </p:blipFill>
        <p:spPr>
          <a:xfrm>
            <a:off x="4042800" y="2016000"/>
            <a:ext cx="4669200" cy="32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Helm – ein Chart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23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Chart packen und validieren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524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525" name="TextShape 4"/>
          <p:cNvSpPr txBox="1"/>
          <p:nvPr/>
        </p:nvSpPr>
        <p:spPr>
          <a:xfrm>
            <a:off x="540720" y="1713240"/>
            <a:ext cx="8243280" cy="1666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helm package &lt;directory&gt;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helm lint &lt;tar archive&gt;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helm package webserv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helm lint webserv-0.1.0.tgz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pic>
        <p:nvPicPr>
          <p:cNvPr id="526" name="" descr=""/>
          <p:cNvPicPr/>
          <p:nvPr/>
        </p:nvPicPr>
        <p:blipFill>
          <a:blip r:embed="rId1"/>
          <a:stretch/>
        </p:blipFill>
        <p:spPr>
          <a:xfrm>
            <a:off x="8892000" y="223236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527" name="" descr=""/>
          <p:cNvPicPr/>
          <p:nvPr/>
        </p:nvPicPr>
        <p:blipFill>
          <a:blip r:embed="rId2"/>
          <a:stretch/>
        </p:blipFill>
        <p:spPr>
          <a:xfrm>
            <a:off x="3952800" y="2664000"/>
            <a:ext cx="48312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Helm – ein Chart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29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Chart installieren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530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531" name="TextShape 4"/>
          <p:cNvSpPr txBox="1"/>
          <p:nvPr/>
        </p:nvSpPr>
        <p:spPr>
          <a:xfrm>
            <a:off x="540720" y="1713240"/>
            <a:ext cx="8243280" cy="1379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helm install &lt;name&gt; &lt;tar archive&gt;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helm install webserv webserv-0.1.0.tgz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pic>
        <p:nvPicPr>
          <p:cNvPr id="532" name="" descr=""/>
          <p:cNvPicPr/>
          <p:nvPr/>
        </p:nvPicPr>
        <p:blipFill>
          <a:blip r:embed="rId1"/>
          <a:stretch/>
        </p:blipFill>
        <p:spPr>
          <a:xfrm>
            <a:off x="8892000" y="216036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533" name="" descr=""/>
          <p:cNvPicPr/>
          <p:nvPr/>
        </p:nvPicPr>
        <p:blipFill>
          <a:blip r:embed="rId2"/>
          <a:stretch/>
        </p:blipFill>
        <p:spPr>
          <a:xfrm>
            <a:off x="3888000" y="2459520"/>
            <a:ext cx="48312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Helm – ein Chart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35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Chart auflisten und testen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53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537" name="TextShape 4"/>
          <p:cNvSpPr txBox="1"/>
          <p:nvPr/>
        </p:nvSpPr>
        <p:spPr>
          <a:xfrm>
            <a:off x="540720" y="1713240"/>
            <a:ext cx="8243280" cy="123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helm list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http://localhost:8010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pic>
        <p:nvPicPr>
          <p:cNvPr id="538" name="" descr=""/>
          <p:cNvPicPr/>
          <p:nvPr/>
        </p:nvPicPr>
        <p:blipFill>
          <a:blip r:embed="rId1"/>
          <a:stretch/>
        </p:blipFill>
        <p:spPr>
          <a:xfrm>
            <a:off x="8892000" y="158436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539" name="" descr=""/>
          <p:cNvPicPr/>
          <p:nvPr/>
        </p:nvPicPr>
        <p:blipFill>
          <a:blip r:embed="rId2"/>
          <a:stretch/>
        </p:blipFill>
        <p:spPr>
          <a:xfrm>
            <a:off x="568800" y="2459520"/>
            <a:ext cx="4831200" cy="2880000"/>
          </a:xfrm>
          <a:prstGeom prst="rect">
            <a:avLst/>
          </a:prstGeom>
          <a:ln>
            <a:noFill/>
          </a:ln>
        </p:spPr>
      </p:pic>
      <p:pic>
        <p:nvPicPr>
          <p:cNvPr id="540" name="" descr=""/>
          <p:cNvPicPr/>
          <p:nvPr/>
        </p:nvPicPr>
        <p:blipFill>
          <a:blip r:embed="rId3"/>
          <a:stretch/>
        </p:blipFill>
        <p:spPr>
          <a:xfrm>
            <a:off x="5547600" y="2459520"/>
            <a:ext cx="42444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Helm – ein Chart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42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Chart (und App) entfernen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54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544" name="TextShape 4"/>
          <p:cNvSpPr txBox="1"/>
          <p:nvPr/>
        </p:nvSpPr>
        <p:spPr>
          <a:xfrm>
            <a:off x="540720" y="1641240"/>
            <a:ext cx="8243280" cy="1379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helm uninstall &lt;name&gt;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get all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helm uninstall webserv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pic>
        <p:nvPicPr>
          <p:cNvPr id="545" name="" descr=""/>
          <p:cNvPicPr/>
          <p:nvPr/>
        </p:nvPicPr>
        <p:blipFill>
          <a:blip r:embed="rId1"/>
          <a:stretch/>
        </p:blipFill>
        <p:spPr>
          <a:xfrm>
            <a:off x="8892000" y="158436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546" name="" descr=""/>
          <p:cNvPicPr/>
          <p:nvPr/>
        </p:nvPicPr>
        <p:blipFill>
          <a:blip r:embed="rId2"/>
          <a:stretch/>
        </p:blipFill>
        <p:spPr>
          <a:xfrm>
            <a:off x="360000" y="2459520"/>
            <a:ext cx="4831200" cy="2880000"/>
          </a:xfrm>
          <a:prstGeom prst="rect">
            <a:avLst/>
          </a:prstGeom>
          <a:ln>
            <a:noFill/>
          </a:ln>
        </p:spPr>
      </p:pic>
      <p:pic>
        <p:nvPicPr>
          <p:cNvPr id="547" name="" descr=""/>
          <p:cNvPicPr/>
          <p:nvPr/>
        </p:nvPicPr>
        <p:blipFill>
          <a:blip r:embed="rId3"/>
          <a:stretch/>
        </p:blipFill>
        <p:spPr>
          <a:xfrm>
            <a:off x="2188800" y="2448000"/>
            <a:ext cx="4831200" cy="2880000"/>
          </a:xfrm>
          <a:prstGeom prst="rect">
            <a:avLst/>
          </a:prstGeom>
          <a:ln>
            <a:noFill/>
          </a:ln>
        </p:spPr>
      </p:pic>
      <p:pic>
        <p:nvPicPr>
          <p:cNvPr id="548" name="" descr=""/>
          <p:cNvPicPr/>
          <p:nvPr/>
        </p:nvPicPr>
        <p:blipFill>
          <a:blip r:embed="rId4"/>
          <a:stretch/>
        </p:blipFill>
        <p:spPr>
          <a:xfrm>
            <a:off x="5040000" y="2448000"/>
            <a:ext cx="48312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… </a:t>
            </a:r>
            <a:r>
              <a:rPr b="0" lang="de-DE" sz="4400" spc="-1" strike="noStrike">
                <a:latin typeface="Arial"/>
              </a:rPr>
              <a:t>Bildquellen 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50" name="TextShape 2"/>
          <p:cNvSpPr txBox="1"/>
          <p:nvPr/>
        </p:nvSpPr>
        <p:spPr>
          <a:xfrm>
            <a:off x="504000" y="1218600"/>
            <a:ext cx="907164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RedHat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IDG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Docker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Earthly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Aquasec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dev.to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ScaleUp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551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CLI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504000" y="1218600"/>
            <a:ext cx="8352000" cy="101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Images im Projekt aktualisieren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10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04" name="TextShape 4"/>
          <p:cNvSpPr txBox="1"/>
          <p:nvPr/>
        </p:nvSpPr>
        <p:spPr>
          <a:xfrm>
            <a:off x="216720" y="1771200"/>
            <a:ext cx="8279280" cy="73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compose [OPTIONS] pull [SERVICES] 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pull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pull db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8892000" y="1908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106" name="TextShape 5"/>
          <p:cNvSpPr txBox="1"/>
          <p:nvPr/>
        </p:nvSpPr>
        <p:spPr>
          <a:xfrm>
            <a:off x="864000" y="2736000"/>
            <a:ext cx="2736000" cy="201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Lädt für ganze Projekte oder nur die am Ende aufgelisteten Services die Images neu.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3744000" y="2556000"/>
            <a:ext cx="47700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CLI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1218600"/>
            <a:ext cx="8352000" cy="101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Projekte erzeugen und starten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110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11" name="TextShape 4"/>
          <p:cNvSpPr txBox="1"/>
          <p:nvPr/>
        </p:nvSpPr>
        <p:spPr>
          <a:xfrm>
            <a:off x="216720" y="1771200"/>
            <a:ext cx="8279280" cy="73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compose [OPTIONS] up [OPTIONS-2] [SERVICES] 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up -d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up db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8892000" y="1908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113" name="TextShape 5"/>
          <p:cNvSpPr txBox="1"/>
          <p:nvPr/>
        </p:nvSpPr>
        <p:spPr>
          <a:xfrm>
            <a:off x="432000" y="2736000"/>
            <a:ext cx="316800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Erzeugt und startet ganze Projekte oder nur die am Ende aufgelisteten Services.</a:t>
            </a:r>
            <a:endParaRPr b="0" lang="de-DE" sz="1800" spc="-1" strike="noStrike">
              <a:latin typeface="Arial"/>
            </a:endParaRPr>
          </a:p>
          <a:p>
            <a:endParaRPr b="0" lang="de-DE" sz="1800" spc="-1" strike="noStrike">
              <a:latin typeface="Arial"/>
            </a:endParaRPr>
          </a:p>
          <a:p>
            <a:r>
              <a:rPr b="0" lang="de-DE" sz="1800" spc="-1" strike="noStrike">
                <a:latin typeface="Arial"/>
              </a:rPr>
              <a:t>Optionen-2:</a:t>
            </a:r>
            <a:endParaRPr b="0" lang="de-DE" sz="1800" spc="-1" strike="noStrike">
              <a:latin typeface="Arial"/>
            </a:endParaRPr>
          </a:p>
          <a:p>
            <a:pPr marL="360000">
              <a:lnSpc>
                <a:spcPct val="100000"/>
              </a:lnSpc>
            </a:pPr>
            <a:r>
              <a:rPr b="0" lang="de-DE" sz="1800" spc="-1" strike="noStrike">
                <a:latin typeface="Arial"/>
                <a:ea typeface="Noto Sans CJK SC"/>
              </a:rPr>
              <a:t>--detach, -d … starten die Projekte im Hintergrund (detached)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3672000" y="2592000"/>
            <a:ext cx="47700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CLI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504000" y="1218600"/>
            <a:ext cx="8352000" cy="101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Projekte stoppen und entfernen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117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18" name="TextShape 4"/>
          <p:cNvSpPr txBox="1"/>
          <p:nvPr/>
        </p:nvSpPr>
        <p:spPr>
          <a:xfrm>
            <a:off x="216720" y="1771200"/>
            <a:ext cx="8279280" cy="73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compose [OPTIONS] down [SERVICES] 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down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down db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8892000" y="1908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120" name="TextShape 5"/>
          <p:cNvSpPr txBox="1"/>
          <p:nvPr/>
        </p:nvSpPr>
        <p:spPr>
          <a:xfrm>
            <a:off x="432000" y="2736000"/>
            <a:ext cx="316800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Stoppt und löscht ganze Projekte oder nur die am Ende aufgelisteten Services.</a:t>
            </a:r>
            <a:endParaRPr b="0" lang="de-DE" sz="1800" spc="-1" strike="noStrike">
              <a:latin typeface="Arial"/>
            </a:endParaRPr>
          </a:p>
          <a:p>
            <a:endParaRPr b="0" lang="de-DE" sz="1800" spc="-1" strike="noStrike">
              <a:latin typeface="Arial"/>
            </a:endParaRPr>
          </a:p>
          <a:p>
            <a:endParaRPr b="0" lang="de-DE" sz="18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3978000" y="2484000"/>
            <a:ext cx="47700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CLI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504000" y="1218600"/>
            <a:ext cx="8352000" cy="101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Logs der Projekte anzeigen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124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25" name="TextShape 4"/>
          <p:cNvSpPr txBox="1"/>
          <p:nvPr/>
        </p:nvSpPr>
        <p:spPr>
          <a:xfrm>
            <a:off x="216720" y="1771200"/>
            <a:ext cx="8279280" cy="73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compose [OPTIONS] down [SERVICES] 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down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down db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8892000" y="1908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127" name="TextShape 5"/>
          <p:cNvSpPr txBox="1"/>
          <p:nvPr/>
        </p:nvSpPr>
        <p:spPr>
          <a:xfrm>
            <a:off x="432000" y="2736000"/>
            <a:ext cx="316800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Stoppt und löscht ganze Projekte oder nur die am Ende aufgelisteten Services.</a:t>
            </a:r>
            <a:endParaRPr b="0" lang="de-DE" sz="1800" spc="-1" strike="noStrike">
              <a:latin typeface="Arial"/>
            </a:endParaRPr>
          </a:p>
          <a:p>
            <a:endParaRPr b="0" lang="de-DE" sz="1800" spc="-1" strike="noStrike">
              <a:latin typeface="Arial"/>
            </a:endParaRPr>
          </a:p>
          <a:p>
            <a:endParaRPr b="0" lang="de-DE" sz="18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3978000" y="2484000"/>
            <a:ext cx="47700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CLI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504000" y="1218600"/>
            <a:ext cx="8352000" cy="101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Logs der Projekte anzeigen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32" name="TextShape 4"/>
          <p:cNvSpPr txBox="1"/>
          <p:nvPr/>
        </p:nvSpPr>
        <p:spPr>
          <a:xfrm>
            <a:off x="216720" y="1771200"/>
            <a:ext cx="8279280" cy="73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compose [OPTIONS] logs [OPTIONS-2]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logs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logs -f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8892000" y="1908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134" name="TextShape 5"/>
          <p:cNvSpPr txBox="1"/>
          <p:nvPr/>
        </p:nvSpPr>
        <p:spPr>
          <a:xfrm>
            <a:off x="252000" y="3060000"/>
            <a:ext cx="338400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Zeigt die Logs aus den Projekten an.</a:t>
            </a:r>
            <a:endParaRPr b="0" lang="de-DE" sz="1800" spc="-1" strike="noStrike">
              <a:latin typeface="Arial"/>
            </a:endParaRPr>
          </a:p>
          <a:p>
            <a:endParaRPr b="0" lang="de-DE" sz="1800" spc="-1" strike="noStrike">
              <a:latin typeface="Arial"/>
            </a:endParaRPr>
          </a:p>
          <a:p>
            <a:r>
              <a:rPr b="0" lang="de-DE" sz="1800" spc="-1" strike="noStrike">
                <a:latin typeface="Arial"/>
              </a:rPr>
              <a:t>-f … fortlaufende Ausgabe der Log-Ausschriften</a:t>
            </a:r>
            <a:endParaRPr b="0" lang="de-DE" sz="1800" spc="-1" strike="noStrike">
              <a:latin typeface="Arial"/>
            </a:endParaRPr>
          </a:p>
          <a:p>
            <a:endParaRPr b="0" lang="de-DE" sz="18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3780000" y="2556000"/>
            <a:ext cx="47700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Umgebungsvariablen zur detaillierten Steuerung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200" spc="-1" strike="noStrike">
                <a:latin typeface="Courier New"/>
              </a:rPr>
              <a:t>.env</a:t>
            </a:r>
            <a:r>
              <a:rPr b="0" lang="de-DE" sz="2800" spc="-1" strike="noStrike">
                <a:latin typeface="Arial"/>
              </a:rPr>
              <a:t> Datei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Variablenersetzung in der YAML-Steuerdatei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 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Courier New"/>
              </a:rPr>
              <a:t>.env</a:t>
            </a:r>
            <a:r>
              <a:rPr b="0" lang="de-DE" sz="2800" spc="-1" strike="noStrike">
                <a:latin typeface="Arial"/>
              </a:rPr>
              <a:t> Datei automatisch aus Projektverzeichnis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Option </a:t>
            </a:r>
            <a:r>
              <a:rPr b="0" lang="de-DE" sz="2000" spc="-1" strike="noStrike">
                <a:latin typeface="Courier New"/>
              </a:rPr>
              <a:t>--env-file</a:t>
            </a:r>
            <a:r>
              <a:rPr b="0" lang="de-DE" sz="2800" spc="-1" strike="noStrike">
                <a:latin typeface="Arial"/>
              </a:rPr>
              <a:t> zur Nutzung alternativer Dateien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Option </a:t>
            </a:r>
            <a:r>
              <a:rPr b="0" lang="de-DE" sz="2000" spc="-1" strike="noStrike">
                <a:latin typeface="Courier New"/>
              </a:rPr>
              <a:t>-e</a:t>
            </a:r>
            <a:r>
              <a:rPr b="0" lang="de-DE" sz="2800" spc="-1" strike="noStrike">
                <a:latin typeface="Arial"/>
              </a:rPr>
              <a:t> zum Setzen einzelner Variablen, z.B. </a:t>
            </a:r>
            <a:r>
              <a:rPr b="0" lang="de-DE" sz="2000" spc="-1" strike="noStrike">
                <a:latin typeface="Courier New"/>
              </a:rPr>
              <a:t>-e DEBUG=1</a:t>
            </a:r>
            <a:endParaRPr b="0" lang="de-DE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000" spc="-1" strike="noStrike"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39" name="TextShape 4"/>
          <p:cNvSpPr txBox="1"/>
          <p:nvPr/>
        </p:nvSpPr>
        <p:spPr>
          <a:xfrm>
            <a:off x="972720" y="2743560"/>
            <a:ext cx="8279280" cy="1324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portainer: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image: portainer/portainer-ce:latest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ports: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${PORTAINER_HOST_PORT_1}:8000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${PORTAINER_HOST_PORT_2}:9443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volumes: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${DOCKER_SOCK}:/var/run/docker.sock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portainer-data:/data</a:t>
            </a:r>
            <a:endParaRPr b="0" lang="de-DE" sz="1000" spc="-1" strike="noStrike">
              <a:latin typeface="Arial"/>
            </a:endParaRPr>
          </a:p>
        </p:txBody>
      </p:sp>
      <p:sp>
        <p:nvSpPr>
          <p:cNvPr id="140" name="TextShape 5"/>
          <p:cNvSpPr txBox="1"/>
          <p:nvPr/>
        </p:nvSpPr>
        <p:spPr>
          <a:xfrm>
            <a:off x="1296720" y="1987920"/>
            <a:ext cx="7127280" cy="85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PORTAINER_HOST_PORT_1 = 8000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PORTAINER_HOST_PORT_2 = 9443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DOCKER_SOCK = '/var/run/docker.sock'</a:t>
            </a:r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Environment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504000" y="1218600"/>
            <a:ext cx="9216000" cy="238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Beispiel mit Umgebungsvariablen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200" spc="-1" strike="noStrike">
                <a:latin typeface="Courier New"/>
              </a:rPr>
              <a:t>.env</a:t>
            </a:r>
            <a:r>
              <a:rPr b="0" lang="de-DE" sz="2800" spc="-1" strike="noStrike">
                <a:latin typeface="Arial"/>
              </a:rPr>
              <a:t> Datei … </a:t>
            </a:r>
            <a:r>
              <a:rPr b="0" lang="de-DE" sz="2000" spc="-1" strike="noStrike">
                <a:latin typeface="Courier New"/>
              </a:rPr>
              <a:t>.env</a:t>
            </a:r>
            <a:endParaRPr b="0" lang="de-DE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YAML-Steuerdatei … </a:t>
            </a:r>
            <a:r>
              <a:rPr b="0" lang="de-DE" sz="2000" spc="-1" strike="noStrike">
                <a:latin typeface="Courier New"/>
              </a:rPr>
              <a:t>docker-compose-wordpress-mit-env.yml</a:t>
            </a:r>
            <a:endParaRPr b="0" lang="de-DE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 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44" name="TextShape 4"/>
          <p:cNvSpPr txBox="1"/>
          <p:nvPr/>
        </p:nvSpPr>
        <p:spPr>
          <a:xfrm>
            <a:off x="1116720" y="2995560"/>
            <a:ext cx="8279280" cy="1379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wordpress: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image: wordpress:latest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ports: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- ${WORDPRESS_PORT}:80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restart: always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environment: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- WORDPRESS_DB_PASSWORD=wordpress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- WORDPRESS_DB_NAME=${WORDPRESS_DB}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sp>
        <p:nvSpPr>
          <p:cNvPr id="145" name="TextShape 5"/>
          <p:cNvSpPr txBox="1"/>
          <p:nvPr/>
        </p:nvSpPr>
        <p:spPr>
          <a:xfrm>
            <a:off x="1296720" y="2167920"/>
            <a:ext cx="7127280" cy="85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WORDPRESS_PORT = 8001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WORDPRESS_DB = wordpress</a:t>
            </a:r>
            <a:endParaRPr b="0" lang="de-DE" sz="1000" spc="-1" strike="noStrike">
              <a:latin typeface="Arial"/>
            </a:endParaRPr>
          </a:p>
        </p:txBody>
      </p:sp>
      <p:sp>
        <p:nvSpPr>
          <p:cNvPr id="146" name="TextShape 6"/>
          <p:cNvSpPr txBox="1"/>
          <p:nvPr/>
        </p:nvSpPr>
        <p:spPr>
          <a:xfrm>
            <a:off x="504720" y="4759920"/>
            <a:ext cx="7127280" cy="85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compose -f docker-compose-wordpress-mit-env.yml up -d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8892000" y="4500000"/>
            <a:ext cx="561600" cy="7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504000" y="1218600"/>
            <a:ext cx="8352000" cy="230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YAML-Dateien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YAML Ain't Markup Language™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Strukturierte Textdatei für Datenstrukturen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  <a:hlinkClick r:id="rId1"/>
              </a:rPr>
              <a:t>https://yaml.org/spec/1.2.2/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Courier New"/>
              </a:rPr>
              <a:t>compose.yml</a:t>
            </a:r>
            <a:r>
              <a:rPr b="0" lang="de-DE" sz="2800" spc="-1" strike="noStrike">
                <a:latin typeface="Arial"/>
              </a:rPr>
              <a:t> oder </a:t>
            </a:r>
            <a:r>
              <a:rPr b="0" lang="de-DE" sz="2000" spc="-1" strike="noStrike">
                <a:latin typeface="Courier New"/>
              </a:rPr>
              <a:t>docker-compose.yml</a:t>
            </a:r>
            <a:endParaRPr b="0" lang="de-DE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000" spc="-1" strike="noStrike">
              <a:latin typeface="Arial"/>
            </a:endParaRPr>
          </a:p>
        </p:txBody>
      </p:sp>
      <p:sp>
        <p:nvSpPr>
          <p:cNvPr id="150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51" name="TextShape 4"/>
          <p:cNvSpPr txBox="1"/>
          <p:nvPr/>
        </p:nvSpPr>
        <p:spPr>
          <a:xfrm>
            <a:off x="864720" y="3588840"/>
            <a:ext cx="6407280" cy="1692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services: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</a:t>
            </a:r>
            <a:r>
              <a:rPr b="0" lang="de-DE" sz="1100" spc="-1" strike="noStrike">
                <a:latin typeface="Courier New"/>
              </a:rPr>
              <a:t>mongodb: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image: mongo:4.2-bionic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restart: unless-stopped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ports: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  </a:t>
            </a:r>
            <a:r>
              <a:rPr b="0" lang="de-DE" sz="1100" spc="-1" strike="noStrike">
                <a:latin typeface="Courier New"/>
              </a:rPr>
              <a:t>- ${MONGODB_HOST_PORT}:27017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volumes: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  </a:t>
            </a:r>
            <a:r>
              <a:rPr b="0" lang="de-DE" sz="1100" spc="-1" strike="noStrike">
                <a:latin typeface="Courier New"/>
              </a:rPr>
              <a:t>- mongo_data:/db/data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networks: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  </a:t>
            </a:r>
            <a:r>
              <a:rPr b="0" lang="de-DE" sz="1100" spc="-1" strike="noStrike">
                <a:latin typeface="Courier New"/>
              </a:rPr>
              <a:t>- default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2160"/>
            <a:ext cx="9360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Teil 4 – Docker Compose &amp; K8s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4" name="TextShape 2"/>
          <p:cNvSpPr txBox="1"/>
          <p:nvPr/>
        </p:nvSpPr>
        <p:spPr>
          <a:xfrm>
            <a:off x="504000" y="1218600"/>
            <a:ext cx="907164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Docker Compose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CLI Kommandos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Konfigurations-Files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Kubernetes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Grundlagen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Konfiguration von Anwendungen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45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504000" y="1218600"/>
            <a:ext cx="8352000" cy="396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Wird auch genutzt bei … Kubernetes, Swagger/OpenAPI, ...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YAML Syntax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Strukturelemente werden durch Einrückung definiert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Wesentliche Elemente: 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Strukturen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Skalare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Listen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Arrays</a:t>
            </a:r>
            <a:endParaRPr b="0" lang="de-DE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154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504000" y="1218600"/>
            <a:ext cx="8784000" cy="245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YAML-Strukturen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Nach Einrückung folgen die Elemente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Elemente können Skalare, Strukturen, Listen, Arrays sein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Die Elemente von Strukturen bilden eine (assoziative) Liste, wobei jedes mit </a:t>
            </a:r>
            <a:r>
              <a:rPr b="0" lang="de-DE" sz="2200" spc="-1" strike="noStrike">
                <a:latin typeface="Courier New"/>
              </a:rPr>
              <a:t>&lt;name&gt;: &lt;value&gt;</a:t>
            </a:r>
            <a:r>
              <a:rPr b="0" lang="de-DE" sz="2800" spc="-1" strike="noStrike">
                <a:latin typeface="Arial"/>
              </a:rPr>
              <a:t> angegeben wird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58" name="TextShape 4"/>
          <p:cNvSpPr txBox="1"/>
          <p:nvPr/>
        </p:nvSpPr>
        <p:spPr>
          <a:xfrm>
            <a:off x="864000" y="3671640"/>
            <a:ext cx="6407280" cy="198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services: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</a:t>
            </a:r>
            <a:r>
              <a:rPr b="0" lang="de-DE" sz="1100" spc="-1" strike="noStrike">
                <a:latin typeface="Courier New"/>
              </a:rPr>
              <a:t>mongodb: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image: mongo:4.2-bionic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restart: unless-stopped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admin: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  </a:t>
            </a:r>
            <a:r>
              <a:rPr b="0" lang="de-DE" sz="1100" spc="-1" strike="noStrike">
                <a:latin typeface="Courier New"/>
              </a:rPr>
              <a:t>name: admin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	</a:t>
            </a:r>
            <a:r>
              <a:rPr b="0" lang="de-DE" sz="1100" spc="-1" strike="noStrike">
                <a:latin typeface="Courier New"/>
              </a:rPr>
              <a:t>   </a:t>
            </a:r>
            <a:r>
              <a:rPr b="0" lang="de-DE" sz="1100" spc="-1" strike="noStrike">
                <a:latin typeface="Courier New"/>
              </a:rPr>
              <a:t>password: asdf0815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504000" y="1218600"/>
            <a:ext cx="8784000" cy="245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YAML-Skalare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Einzelwerte (Zeichkette, Zahl)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200" spc="-1" strike="noStrike">
                <a:latin typeface="Courier New"/>
              </a:rPr>
              <a:t>&lt;value&gt;</a:t>
            </a:r>
            <a:r>
              <a:rPr b="0" lang="de-DE" sz="2800" spc="-1" strike="noStrike">
                <a:latin typeface="Arial"/>
              </a:rPr>
              <a:t> entspricht dem Einzelwert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161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62" name="TextShape 4"/>
          <p:cNvSpPr txBox="1"/>
          <p:nvPr/>
        </p:nvSpPr>
        <p:spPr>
          <a:xfrm>
            <a:off x="864000" y="3671640"/>
            <a:ext cx="6407280" cy="198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services: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</a:t>
            </a:r>
            <a:r>
              <a:rPr b="0" lang="de-DE" sz="1100" spc="-1" strike="noStrike">
                <a:latin typeface="Courier New"/>
              </a:rPr>
              <a:t>mongodb: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image: mongo:4.2-bionic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restart: unless-stopped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count: 3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admin: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  </a:t>
            </a:r>
            <a:r>
              <a:rPr b="0" lang="de-DE" sz="1100" spc="-1" strike="noStrike">
                <a:latin typeface="Courier New"/>
              </a:rPr>
              <a:t>name: admin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	</a:t>
            </a:r>
            <a:r>
              <a:rPr b="0" lang="de-DE" sz="1100" spc="-1" strike="noStrike">
                <a:latin typeface="Courier New"/>
              </a:rPr>
              <a:t>   </a:t>
            </a:r>
            <a:r>
              <a:rPr b="0" lang="de-DE" sz="1100" spc="-1" strike="noStrike">
                <a:latin typeface="Courier New"/>
              </a:rPr>
              <a:t>password: asdf0815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504000" y="1218600"/>
            <a:ext cx="8784000" cy="245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YAML-Arrays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Ungeordnete Menge von Elementen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Werden mit einem „-“ als Präfix definiert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200" spc="-1" strike="noStrike">
                <a:latin typeface="Courier New"/>
              </a:rPr>
              <a:t>&lt;value&gt;</a:t>
            </a:r>
            <a:r>
              <a:rPr b="0" lang="de-DE" sz="2800" spc="-1" strike="noStrike">
                <a:latin typeface="Arial"/>
              </a:rPr>
              <a:t> können wieder Strukturen, Skalare, … sein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165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66" name="TextShape 4"/>
          <p:cNvSpPr txBox="1"/>
          <p:nvPr/>
        </p:nvSpPr>
        <p:spPr>
          <a:xfrm>
            <a:off x="864000" y="3671640"/>
            <a:ext cx="6407280" cy="198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- mongo:4.2-bionic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- unless-stopped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- 3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- admin: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    </a:t>
            </a:r>
            <a:r>
              <a:rPr b="0" lang="de-DE" sz="1100" spc="-1" strike="noStrike">
                <a:latin typeface="Courier New"/>
              </a:rPr>
              <a:t>name: admin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	</a:t>
            </a:r>
            <a:r>
              <a:rPr b="0" lang="de-DE" sz="1100" spc="-1" strike="noStrike">
                <a:latin typeface="Courier New"/>
              </a:rPr>
              <a:t>     </a:t>
            </a:r>
            <a:r>
              <a:rPr b="0" lang="de-DE" sz="1100" spc="-1" strike="noStrike">
                <a:latin typeface="Courier New"/>
              </a:rPr>
              <a:t>password: asdf0815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504000" y="1218600"/>
            <a:ext cx="8784000" cy="245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YAML-Listen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Menge von Elementen mit </a:t>
            </a:r>
            <a:r>
              <a:rPr b="0" lang="de-DE" sz="2200" spc="-1" strike="noStrike">
                <a:latin typeface="Courier New"/>
              </a:rPr>
              <a:t>&lt;name&gt;: &lt;value&gt;</a:t>
            </a:r>
            <a:endParaRPr b="0" lang="de-DE" sz="2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200" spc="-1" strike="noStrike">
                <a:latin typeface="Courier New"/>
              </a:rPr>
              <a:t>&lt;value&gt;</a:t>
            </a:r>
            <a:r>
              <a:rPr b="0" lang="de-DE" sz="2800" spc="-1" strike="noStrike">
                <a:latin typeface="Arial"/>
              </a:rPr>
              <a:t> können wieder Strukturen, Skalare, … sein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16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70" name="TextShape 4"/>
          <p:cNvSpPr txBox="1"/>
          <p:nvPr/>
        </p:nvSpPr>
        <p:spPr>
          <a:xfrm>
            <a:off x="864720" y="3589200"/>
            <a:ext cx="6407280" cy="1692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image: mongo:4.2-bionic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restart: unless-stopped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Ports: 3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Volumes: 5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networks: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  </a:t>
            </a:r>
            <a:r>
              <a:rPr b="0" lang="de-DE" sz="1100" spc="-1" strike="noStrike">
                <a:latin typeface="Courier New"/>
              </a:rPr>
              <a:t>- default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  </a:t>
            </a:r>
            <a:r>
              <a:rPr b="0" lang="de-DE" sz="1100" spc="-1" strike="noStrike">
                <a:latin typeface="Courier New"/>
              </a:rPr>
              <a:t>- mongo-net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  </a:t>
            </a:r>
            <a:r>
              <a:rPr b="0" lang="de-DE" sz="1100" spc="-1" strike="noStrike">
                <a:latin typeface="Courier New"/>
              </a:rPr>
              <a:t>- logging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04000" y="1218600"/>
            <a:ext cx="9216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Vorstellung wesentlicher Statements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Vollständige Dokumentation und Spezifikation 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  <a:hlinkClick r:id="rId1"/>
              </a:rPr>
              <a:t>https://docs.docker.com/compose/compose-file/</a:t>
            </a:r>
            <a:endParaRPr b="0" lang="de-DE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  <a:hlinkClick r:id="rId2"/>
              </a:rPr>
              <a:t>https://github.com/compose-spec/compose-spec/blob/master/spec.md</a:t>
            </a:r>
            <a:endParaRPr b="0" lang="de-DE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Wichtige Bereiche im YAML-File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services … muss verpflichtend enthalten sein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networks, volumes, configs, secrets … sind optional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17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504000" y="1218600"/>
            <a:ext cx="9216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services</a:t>
            </a:r>
            <a:endParaRPr b="0" lang="de-DE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Muss im YAML-File enthalten sein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Ein Service definiert Container mittels eine Images und einer Menge von Parametern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Alle Container eines Services werden gleichartig erzeugt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Kann optional eine „build“-Sektion enthalten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17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504000" y="1218600"/>
            <a:ext cx="9216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services</a:t>
            </a:r>
            <a:r>
              <a:rPr b="0" lang="de-DE" sz="3200" spc="-1" strike="noStrike">
                <a:latin typeface="Arial"/>
              </a:rPr>
              <a:t> wichtigste Parameter je Service:</a:t>
            </a:r>
            <a:endParaRPr b="0" lang="de-DE" sz="32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image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restart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ports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volumes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networks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environment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command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deploy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depends_on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17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504000" y="1218600"/>
            <a:ext cx="9216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services</a:t>
            </a:r>
            <a:r>
              <a:rPr b="0" lang="de-DE" sz="3200" spc="-1" strike="noStrike">
                <a:latin typeface="Arial"/>
              </a:rPr>
              <a:t> – Parameter </a:t>
            </a:r>
            <a:r>
              <a:rPr b="0" lang="de-DE" sz="2000" spc="-1" strike="noStrike">
                <a:latin typeface="Courier New"/>
              </a:rPr>
              <a:t>image</a:t>
            </a:r>
            <a:r>
              <a:rPr b="0" lang="de-DE" sz="3200" spc="-1" strike="noStrike">
                <a:latin typeface="Arial"/>
              </a:rPr>
              <a:t>: 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Definition des Docker Image als Grundlage für den Bau der Container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Format: [&lt;registry&gt;/][&lt;project&gt;/]&lt;image&gt;[:&lt;tag&gt;]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182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83" name="TextShape 4"/>
          <p:cNvSpPr txBox="1"/>
          <p:nvPr/>
        </p:nvSpPr>
        <p:spPr>
          <a:xfrm>
            <a:off x="972720" y="3355920"/>
            <a:ext cx="8279280" cy="1666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Services: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sm-flowcontroller: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image: ${SYS_REGISTRY}/sm-flowcontroller:${SYS_VERSION}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mongodb: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image: mongo:4.2-bionic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caddy: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image: abiosoft/caddy:latest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504000" y="1218600"/>
            <a:ext cx="9216000" cy="2957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services</a:t>
            </a:r>
            <a:r>
              <a:rPr b="0" lang="de-DE" sz="3200" spc="-1" strike="noStrike">
                <a:latin typeface="Arial"/>
              </a:rPr>
              <a:t> – Parameter </a:t>
            </a:r>
            <a:r>
              <a:rPr b="0" lang="de-DE" sz="2000" spc="-1" strike="noStrike">
                <a:latin typeface="Courier New"/>
              </a:rPr>
              <a:t>restart</a:t>
            </a:r>
            <a:r>
              <a:rPr b="0" lang="de-DE" sz="3200" spc="-1" strike="noStrike">
                <a:latin typeface="Arial"/>
              </a:rPr>
              <a:t>: 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Definiert das Neustart-Verhalten bei Termination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Optionen: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no … niemals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always … immer, bis zum Löschen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unless-stopped … immer, bis zum Stop oder Löschen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on-failure … bei einem Abbruch auf Grundlage eines Fehlers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18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87" name="TextShape 4"/>
          <p:cNvSpPr txBox="1"/>
          <p:nvPr/>
        </p:nvSpPr>
        <p:spPr>
          <a:xfrm>
            <a:off x="972720" y="4255920"/>
            <a:ext cx="8279280" cy="95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services: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caddy: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image: "abiosoft/caddy:latest"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restart: unless-stopped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Installation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In Docker Desktop (automatisch)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In Docker Engine als Plugin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In CMD-Docker-auf-Linux-Server.txt enthalten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Vorbereitetes VirtualBox Image </a:t>
            </a: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4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8892000" y="3096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50" name="TextShape 4"/>
          <p:cNvSpPr txBox="1"/>
          <p:nvPr/>
        </p:nvSpPr>
        <p:spPr>
          <a:xfrm>
            <a:off x="216720" y="3354840"/>
            <a:ext cx="8279280" cy="60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sudo apt-get update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sudo apt-get install docker-compose-plugin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504000" y="1218600"/>
            <a:ext cx="9216000" cy="2957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services</a:t>
            </a:r>
            <a:r>
              <a:rPr b="0" lang="de-DE" sz="3200" spc="-1" strike="noStrike">
                <a:latin typeface="Arial"/>
              </a:rPr>
              <a:t> – Parameter </a:t>
            </a:r>
            <a:r>
              <a:rPr b="0" lang="de-DE" sz="2000" spc="-1" strike="noStrike">
                <a:latin typeface="Courier New"/>
              </a:rPr>
              <a:t>ports</a:t>
            </a:r>
            <a:r>
              <a:rPr b="0" lang="de-DE" sz="3200" spc="-1" strike="noStrike">
                <a:latin typeface="Arial"/>
              </a:rPr>
              <a:t>: 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Freigabe von Ports des Containers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Format: [HOST:]CONTAINER[/PROTOCOL]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HOST … Port des Hosts … [IP:](port | range)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CONTAINER … Port des Containers … port | range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PROTOCOL … „tcp“ oder „udp“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190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91" name="TextShape 4"/>
          <p:cNvSpPr txBox="1"/>
          <p:nvPr/>
        </p:nvSpPr>
        <p:spPr>
          <a:xfrm>
            <a:off x="972720" y="4255920"/>
            <a:ext cx="8279280" cy="123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services: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portainer: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image: portainer/portainer-ce:latest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ports: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${PORTAINER_HOST_PORT_1}:8000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${PORTAINER_HOST_PORT_2}:9443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504000" y="1218600"/>
            <a:ext cx="9216000" cy="2957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services</a:t>
            </a:r>
            <a:r>
              <a:rPr b="0" lang="de-DE" sz="3200" spc="-1" strike="noStrike">
                <a:latin typeface="Arial"/>
              </a:rPr>
              <a:t> – Parameter </a:t>
            </a:r>
            <a:r>
              <a:rPr b="0" lang="de-DE" sz="2000" spc="-1" strike="noStrike">
                <a:latin typeface="Courier New"/>
              </a:rPr>
              <a:t>volumes</a:t>
            </a:r>
            <a:r>
              <a:rPr b="0" lang="de-DE" sz="3200" spc="-1" strike="noStrike">
                <a:latin typeface="Arial"/>
              </a:rPr>
              <a:t>: 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Einbindung von Volumes in den Containern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Format: VOLUME:CONTAINER_PATH[:ACCESS_MODE]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VOLUME … Pfad auf dem Host oder Name des Volumes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CONTAINER_PATH … Mount-Pfad im Container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ACCESS_MODE … „rw“ oder „ro“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194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95" name="TextShape 4"/>
          <p:cNvSpPr txBox="1"/>
          <p:nvPr/>
        </p:nvSpPr>
        <p:spPr>
          <a:xfrm>
            <a:off x="972720" y="4111920"/>
            <a:ext cx="8279280" cy="123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services: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portainer: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image: portainer/portainer-ce:latest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volumes: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${DOCKER_SOCK}:/var/run/docker.sock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portainer-data:/data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504000" y="1218600"/>
            <a:ext cx="9216000" cy="173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services</a:t>
            </a:r>
            <a:r>
              <a:rPr b="0" lang="de-DE" sz="3200" spc="-1" strike="noStrike">
                <a:latin typeface="Arial"/>
              </a:rPr>
              <a:t> – Parameter </a:t>
            </a:r>
            <a:r>
              <a:rPr b="0" lang="de-DE" sz="2000" spc="-1" strike="noStrike">
                <a:latin typeface="Courier New"/>
              </a:rPr>
              <a:t>networks</a:t>
            </a:r>
            <a:r>
              <a:rPr b="0" lang="de-DE" sz="3200" spc="-1" strike="noStrike">
                <a:latin typeface="Arial"/>
              </a:rPr>
              <a:t>: 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Netzwerke, zu denen die Container verbunden sind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Auflistung der Netzwerke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19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99" name="TextShape 4"/>
          <p:cNvSpPr txBox="1"/>
          <p:nvPr/>
        </p:nvSpPr>
        <p:spPr>
          <a:xfrm>
            <a:off x="972720" y="3319920"/>
            <a:ext cx="8279280" cy="123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services: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redis: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image: redis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networks: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default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	</a:t>
            </a:r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- wpnet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504000" y="1218600"/>
            <a:ext cx="9216000" cy="173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services</a:t>
            </a:r>
            <a:r>
              <a:rPr b="0" lang="de-DE" sz="3200" spc="-1" strike="noStrike">
                <a:latin typeface="Arial"/>
              </a:rPr>
              <a:t> – Parameter </a:t>
            </a:r>
            <a:r>
              <a:rPr b="0" lang="de-DE" sz="2000" spc="-1" strike="noStrike">
                <a:latin typeface="Courier New"/>
              </a:rPr>
              <a:t>environment</a:t>
            </a:r>
            <a:r>
              <a:rPr b="0" lang="de-DE" sz="3200" spc="-1" strike="noStrike">
                <a:latin typeface="Arial"/>
              </a:rPr>
              <a:t>: 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Umgebungsvariablen, die im Container gesetzt werden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Auflistung der Umgebungsvariablen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202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03" name="TextShape 4"/>
          <p:cNvSpPr txBox="1"/>
          <p:nvPr/>
        </p:nvSpPr>
        <p:spPr>
          <a:xfrm>
            <a:off x="972720" y="3175920"/>
            <a:ext cx="8279280" cy="1953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services: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minio: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image: minio/minio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restart: unless-stopped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volumes: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./minio:/data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environment: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MINIO_ACCESS_KEY=supadmin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MINIO_SECRET_KEY=password01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MINIO_ROOT_USER=supadmin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MINIO_ROOT_PASSWORD=password01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504000" y="1218600"/>
            <a:ext cx="9216000" cy="173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services</a:t>
            </a:r>
            <a:r>
              <a:rPr b="0" lang="de-DE" sz="3200" spc="-1" strike="noStrike">
                <a:latin typeface="Arial"/>
              </a:rPr>
              <a:t> – Parameter </a:t>
            </a:r>
            <a:r>
              <a:rPr b="0" lang="de-DE" sz="2000" spc="-1" strike="noStrike">
                <a:latin typeface="Courier New"/>
              </a:rPr>
              <a:t>command</a:t>
            </a:r>
            <a:r>
              <a:rPr b="0" lang="de-DE" sz="3200" spc="-1" strike="noStrike">
                <a:latin typeface="Arial"/>
              </a:rPr>
              <a:t>: 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Überschreibt den CMD-Parameter des Containers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20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07" name="TextShape 4"/>
          <p:cNvSpPr txBox="1"/>
          <p:nvPr/>
        </p:nvSpPr>
        <p:spPr>
          <a:xfrm>
            <a:off x="972720" y="3175920"/>
            <a:ext cx="8279280" cy="1523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services: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minio: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image: minio/minio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restart: unless-stopped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volumes: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./minio:/data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command: server /data --console-address ":9001"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504000" y="1218600"/>
            <a:ext cx="9216000" cy="396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services</a:t>
            </a:r>
            <a:r>
              <a:rPr b="0" lang="de-DE" sz="3200" spc="-1" strike="noStrike">
                <a:latin typeface="Arial"/>
              </a:rPr>
              <a:t> – Parameter </a:t>
            </a:r>
            <a:r>
              <a:rPr b="0" lang="de-DE" sz="2000" spc="-1" strike="noStrike">
                <a:latin typeface="Courier New"/>
              </a:rPr>
              <a:t>deploy</a:t>
            </a:r>
            <a:r>
              <a:rPr b="0" lang="de-DE" sz="3200" spc="-1" strike="noStrike">
                <a:latin typeface="Arial"/>
              </a:rPr>
              <a:t>: 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Laufzeitanforderungen eines Containers def.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Wesentliche Sub-Parameter: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mode 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global … ein Container pro Docker-Node</a:t>
            </a:r>
            <a:endParaRPr b="0" lang="de-DE" sz="20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replicated … eine festzulegende Anzahl an Containern (default)</a:t>
            </a:r>
            <a:endParaRPr b="0" lang="de-DE" sz="20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replicas … Anzahl der Container im replicated-Mode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resources …  Ressources je Container 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210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504000" y="1218600"/>
            <a:ext cx="9216000" cy="396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services</a:t>
            </a:r>
            <a:r>
              <a:rPr b="0" lang="de-DE" sz="3200" spc="-1" strike="noStrike">
                <a:latin typeface="Arial"/>
              </a:rPr>
              <a:t> – Parameter </a:t>
            </a:r>
            <a:r>
              <a:rPr b="0" lang="de-DE" sz="2000" spc="-1" strike="noStrike">
                <a:latin typeface="Courier New"/>
              </a:rPr>
              <a:t>deploy</a:t>
            </a:r>
            <a:r>
              <a:rPr b="0" lang="de-DE" sz="3200" spc="-1" strike="noStrike">
                <a:latin typeface="Arial"/>
              </a:rPr>
              <a:t>: 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resources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limits … obere Grenzen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reservations … Mindestgrößen</a:t>
            </a:r>
            <a:endParaRPr b="0" lang="de-DE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Werte der Resource-Definitionen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cpus … Anzahl der CPU‘s [0.0 … n] (z.B. 0.5)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memory … Speicher in Bytes (z.B. 512k, 20M, 2G)</a:t>
            </a: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21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504000" y="1218600"/>
            <a:ext cx="9216000" cy="1517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services</a:t>
            </a:r>
            <a:r>
              <a:rPr b="0" lang="de-DE" sz="3200" spc="-1" strike="noStrike">
                <a:latin typeface="Arial"/>
              </a:rPr>
              <a:t> – Parameter </a:t>
            </a:r>
            <a:r>
              <a:rPr b="0" lang="de-DE" sz="2000" spc="-1" strike="noStrike">
                <a:latin typeface="Courier New"/>
              </a:rPr>
              <a:t>deploy</a:t>
            </a:r>
            <a:r>
              <a:rPr b="0" lang="de-DE" sz="3200" spc="-1" strike="noStrike">
                <a:latin typeface="Arial"/>
              </a:rPr>
              <a:t>:   </a:t>
            </a:r>
            <a:endParaRPr b="0" lang="de-DE" sz="32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1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17" name="TextShape 4"/>
          <p:cNvSpPr txBox="1"/>
          <p:nvPr/>
        </p:nvSpPr>
        <p:spPr>
          <a:xfrm>
            <a:off x="972720" y="1872000"/>
            <a:ext cx="8279280" cy="3099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services: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sm-profilecontroller: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image: ${SYS_REGISTRY}/sm-profilecontroller:${SYS_VERSION}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restart: unless-stopped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volumes: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${TMP_DIRECTORY}:/tmp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${CONF_DIRECTORY}:/config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ports: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${PROFILECONTROLLER_HOST_PORT}:4242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Deploy: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mode: replicated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replicas: 5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resources: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</a:t>
            </a:r>
            <a:r>
              <a:rPr b="0" lang="de-DE" sz="1000" spc="-1" strike="noStrike">
                <a:latin typeface="Courier New"/>
              </a:rPr>
              <a:t>limits: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  </a:t>
            </a:r>
            <a:r>
              <a:rPr b="0" lang="de-DE" sz="1000" spc="-1" strike="noStrike">
                <a:latin typeface="Courier New"/>
              </a:rPr>
              <a:t>cpus: "0.2"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  </a:t>
            </a:r>
            <a:r>
              <a:rPr b="0" lang="de-DE" sz="1000" spc="-1" strike="noStrike">
                <a:latin typeface="Courier New"/>
              </a:rPr>
              <a:t>memory: 512m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</a:t>
            </a:r>
            <a:r>
              <a:rPr b="0" lang="de-DE" sz="1000" spc="-1" strike="noStrike">
                <a:latin typeface="Courier New"/>
              </a:rPr>
              <a:t>reservations: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  </a:t>
            </a:r>
            <a:r>
              <a:rPr b="0" lang="de-DE" sz="1000" spc="-1" strike="noStrike">
                <a:latin typeface="Courier New"/>
              </a:rPr>
              <a:t>cpus: "0.1"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  </a:t>
            </a:r>
            <a:r>
              <a:rPr b="0" lang="de-DE" sz="1000" spc="-1" strike="noStrike">
                <a:latin typeface="Courier New"/>
              </a:rPr>
              <a:t>memory: 50m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504000" y="1218600"/>
            <a:ext cx="9216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services</a:t>
            </a:r>
            <a:r>
              <a:rPr b="0" lang="de-DE" sz="3200" spc="-1" strike="noStrike">
                <a:latin typeface="Arial"/>
              </a:rPr>
              <a:t> – Parameter </a:t>
            </a:r>
            <a:r>
              <a:rPr b="0" lang="de-DE" sz="2000" spc="-1" strike="noStrike">
                <a:latin typeface="Courier New"/>
              </a:rPr>
              <a:t>depends_on</a:t>
            </a:r>
            <a:r>
              <a:rPr b="0" lang="de-DE" sz="3200" spc="-1" strike="noStrike">
                <a:latin typeface="Arial"/>
              </a:rPr>
              <a:t>: 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Liste von anderen Services, auf die bei Start und Shutdown gewartet wird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220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21" name="TextShape 4"/>
          <p:cNvSpPr txBox="1"/>
          <p:nvPr/>
        </p:nvSpPr>
        <p:spPr>
          <a:xfrm>
            <a:off x="972720" y="2707920"/>
            <a:ext cx="8279280" cy="281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Services: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ai-preprocessing: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image: ${SYS_REGISTRY}/ai-preprocessing:${SYS_VERSION}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restart: unless-stopped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deploy: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replicas: 1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resources: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</a:t>
            </a:r>
            <a:r>
              <a:rPr b="0" lang="de-DE" sz="1000" spc="-1" strike="noStrike">
                <a:latin typeface="Courier New"/>
              </a:rPr>
              <a:t>limits: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  </a:t>
            </a:r>
            <a:r>
              <a:rPr b="0" lang="de-DE" sz="1000" spc="-1" strike="noStrike">
                <a:latin typeface="Courier New"/>
              </a:rPr>
              <a:t>cpus: "0.5"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  </a:t>
            </a:r>
            <a:r>
              <a:rPr b="0" lang="de-DE" sz="1000" spc="-1" strike="noStrike">
                <a:latin typeface="Courier New"/>
              </a:rPr>
              <a:t>memory: 4g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</a:t>
            </a:r>
            <a:r>
              <a:rPr b="0" lang="de-DE" sz="1000" spc="-1" strike="noStrike">
                <a:latin typeface="Courier New"/>
              </a:rPr>
              <a:t>reservations: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  </a:t>
            </a:r>
            <a:r>
              <a:rPr b="0" lang="de-DE" sz="1000" spc="-1" strike="noStrike">
                <a:latin typeface="Courier New"/>
              </a:rPr>
              <a:t>cpus: "0.1"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  </a:t>
            </a:r>
            <a:r>
              <a:rPr b="0" lang="de-DE" sz="1000" spc="-1" strike="noStrike">
                <a:latin typeface="Courier New"/>
              </a:rPr>
              <a:t>memory: 500m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depends_on: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"redis"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"queue-redis"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"mongodb"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504000" y="1218600"/>
            <a:ext cx="9216000" cy="317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networks</a:t>
            </a:r>
            <a:endParaRPr b="0" lang="de-DE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Definition von Networks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Wichtigste Parameter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driver … die vorhandenen Docker-Driver (host, bridge, ...)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attachable … bei „true“ können standalone-Container (neben den Services der Compose-Projekte) hinzugefügt werden</a:t>
            </a: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224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25" name="TextShape 4"/>
          <p:cNvSpPr txBox="1"/>
          <p:nvPr/>
        </p:nvSpPr>
        <p:spPr>
          <a:xfrm>
            <a:off x="972720" y="4400280"/>
            <a:ext cx="8279280" cy="1093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networks: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wpnet: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driver: bridge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attachable: true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CLI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2" name="TextShape 2"/>
          <p:cNvSpPr txBox="1"/>
          <p:nvPr/>
        </p:nvSpPr>
        <p:spPr>
          <a:xfrm>
            <a:off x="504000" y="1218600"/>
            <a:ext cx="8352000" cy="3684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Allgemeiner Aufruf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Auch </a:t>
            </a:r>
            <a:r>
              <a:rPr b="0" lang="de-DE" sz="2200" spc="-1" strike="noStrike">
                <a:latin typeface="Courier New"/>
              </a:rPr>
              <a:t>docker-compose</a:t>
            </a:r>
            <a:r>
              <a:rPr b="0" lang="de-DE" sz="2800" spc="-1" strike="noStrike">
                <a:latin typeface="Arial"/>
              </a:rPr>
              <a:t> bei Nutzung des Binaries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Wesentliche Options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-f, --file &lt;file-name&gt;</a:t>
            </a:r>
            <a:endParaRPr b="0" lang="de-DE" sz="24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Die Konfigurationsdatei 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Kann mehrfach vorkommen … Inhalte werden kombiniert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Ohne -f wird immer </a:t>
            </a:r>
            <a:r>
              <a:rPr b="0" lang="de-DE" sz="1600" spc="-1" strike="noStrike">
                <a:latin typeface="Courier New"/>
              </a:rPr>
              <a:t>docker-compose.yml</a:t>
            </a:r>
            <a:r>
              <a:rPr b="0" lang="de-DE" sz="2000" spc="-1" strike="noStrike">
                <a:latin typeface="Arial"/>
              </a:rPr>
              <a:t> genutzt </a:t>
            </a:r>
            <a:endParaRPr b="0" lang="de-DE" sz="20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--profile &lt;profile&gt;</a:t>
            </a:r>
            <a:endParaRPr b="0" lang="de-DE" sz="24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Auswahl der Services des angegebenen Profils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Kann mehrfach vorkommen</a:t>
            </a:r>
            <a:endParaRPr b="0" lang="de-DE" sz="20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--help</a:t>
            </a: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5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54" name="TextShape 4"/>
          <p:cNvSpPr txBox="1"/>
          <p:nvPr/>
        </p:nvSpPr>
        <p:spPr>
          <a:xfrm>
            <a:off x="216720" y="1590840"/>
            <a:ext cx="8279280" cy="31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compose [OPTIONS] COMMAND [ARGS]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55" name="TextShape 5"/>
          <p:cNvSpPr txBox="1"/>
          <p:nvPr/>
        </p:nvSpPr>
        <p:spPr>
          <a:xfrm>
            <a:off x="216720" y="4939200"/>
            <a:ext cx="8279280" cy="31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compose --help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8892000" y="4500000"/>
            <a:ext cx="561600" cy="7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504000" y="1218600"/>
            <a:ext cx="9216000" cy="245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volumes</a:t>
            </a:r>
            <a:endParaRPr b="0" lang="de-DE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Definition von Volumes, die in den Services von Containern genutzt werden können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Wichtigster Parameter: external … bei „true“ wird das Volume nicht von Compose verwaltet, sondern als existent vorausgesetzt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22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29" name="TextShape 4"/>
          <p:cNvSpPr txBox="1"/>
          <p:nvPr/>
        </p:nvSpPr>
        <p:spPr>
          <a:xfrm>
            <a:off x="972720" y="3672000"/>
            <a:ext cx="8279280" cy="182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services: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db: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image: mariadb:10.2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volumes: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- db_data:/var/lib/mysql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volumes: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db_data: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external: true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Profile in Compose-Projekten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Parameter </a:t>
            </a:r>
            <a:r>
              <a:rPr b="0" lang="de-DE" sz="2000" spc="-1" strike="noStrike">
                <a:latin typeface="Courier New"/>
              </a:rPr>
              <a:t>profiles</a:t>
            </a:r>
            <a:r>
              <a:rPr b="0" lang="de-DE" sz="3200" spc="-1" strike="noStrike">
                <a:latin typeface="Arial"/>
              </a:rPr>
              <a:t> als Liste im Service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Start einer Auswahl von Services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32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33" name="TextShape 4"/>
          <p:cNvSpPr txBox="1"/>
          <p:nvPr/>
        </p:nvSpPr>
        <p:spPr>
          <a:xfrm>
            <a:off x="972720" y="3852360"/>
            <a:ext cx="8279280" cy="1583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services: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db: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image: mariadb:10.2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volumes: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- db_data:/var/lib/mysql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profiles: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- database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- all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504000" y="1218600"/>
            <a:ext cx="9000000" cy="166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Auswahl des Profiles über den --</a:t>
            </a:r>
            <a:r>
              <a:rPr b="0" lang="de-DE" sz="2200" spc="-1" strike="noStrike">
                <a:latin typeface="Courier New"/>
              </a:rPr>
              <a:t>profile</a:t>
            </a:r>
            <a:r>
              <a:rPr b="0" lang="de-DE" sz="3200" spc="-1" strike="noStrike">
                <a:latin typeface="Arial"/>
              </a:rPr>
              <a:t> Parameter des </a:t>
            </a:r>
            <a:r>
              <a:rPr b="0" lang="de-DE" sz="2200" spc="-1" strike="noStrike">
                <a:latin typeface="Courier New"/>
              </a:rPr>
              <a:t>docker compose</a:t>
            </a:r>
            <a:r>
              <a:rPr b="0" lang="de-DE" sz="3200" spc="-1" strike="noStrike">
                <a:latin typeface="Arial"/>
              </a:rPr>
              <a:t> Kommandos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Beispiel in </a:t>
            </a:r>
            <a:r>
              <a:rPr b="0" lang="de-DE" sz="2200" spc="-1" strike="noStrike">
                <a:latin typeface="Courier New"/>
              </a:rPr>
              <a:t>docker-compose-wordpress-mit-profile.yml</a:t>
            </a:r>
            <a:endParaRPr b="0" lang="de-DE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200" spc="-1" strike="noStrike">
              <a:latin typeface="Arial"/>
            </a:endParaRPr>
          </a:p>
        </p:txBody>
      </p:sp>
      <p:sp>
        <p:nvSpPr>
          <p:cNvPr id="23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37" name="TextShape 4"/>
          <p:cNvSpPr txBox="1"/>
          <p:nvPr/>
        </p:nvSpPr>
        <p:spPr>
          <a:xfrm>
            <a:off x="540720" y="2952360"/>
            <a:ext cx="8279280" cy="57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docker compose -f docker-compose-wordpress-mit-profile.yml --profile database up -d</a:t>
            </a:r>
            <a:endParaRPr b="0" lang="de-DE" sz="10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8892000" y="2664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3672000" y="3456000"/>
            <a:ext cx="47700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= k8s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504000" y="1218600"/>
            <a:ext cx="943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hlinkClick r:id="rId1"/>
              </a:rPr>
              <a:t>https://kubernetes.io/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System zur Orchestrierung von Linux-Containern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Betrieb und Skalierung über verschiedene Nodes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Windows-Container auf spez. Windows-Nodes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Schnelles Skalieren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Infrastructure-as-a-Service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Automatisierung durch Scripts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„</a:t>
            </a:r>
            <a:r>
              <a:rPr b="0" lang="de-DE" sz="3200" spc="-1" strike="noStrike">
                <a:latin typeface="Arial"/>
              </a:rPr>
              <a:t>Selbstheilungskräfte“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=&gt; „erweitertes Docker System“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42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Architektur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504000" y="1218600"/>
            <a:ext cx="4032000" cy="1690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3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Master-Node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Worker-Node(s)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Nutzt u.a. containerd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In go/golang implementiert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45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4836600" y="936000"/>
            <a:ext cx="5099400" cy="439200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2"/>
          <a:stretch/>
        </p:blipFill>
        <p:spPr>
          <a:xfrm>
            <a:off x="-6480" y="2909520"/>
            <a:ext cx="5442480" cy="284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Master-Node (Linux)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49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3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Kube-API-Server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Zentrales REST-API für Steuerung/Konfiguration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Nutzung z.B. über kubctl, Kubernetes-Dashboard … oder eigene Programme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Etcd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Datenbank-Backend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Verteilter Key-Value-Storage für Konfigurationen, Zuständen, etc.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Kube-Scheduler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Zuweisung von Cluster-Ressourcen zu Pods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Kube-Controller-Manager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Allgemeine Ablaufsteuerung des K8s-Clusters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Überwachung des Cluster-Zustandes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250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Worker-Nodes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52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Kubelet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Daemon der Pods startet und überwacht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Kube-Proxy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Netzwerkverbindung steuern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Container Runtime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Meist containerd (von Docker) … auch cri-o, rktlet, ...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25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Objekte/Terminologie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55" name="TextShape 2"/>
          <p:cNvSpPr txBox="1"/>
          <p:nvPr/>
        </p:nvSpPr>
        <p:spPr>
          <a:xfrm>
            <a:off x="504000" y="1218600"/>
            <a:ext cx="9072000" cy="4120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Basisobjekte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Pods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Services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Volumes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Namespaces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Zusätzliche Objekte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RepicaSets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Deployments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StatefulSets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DaemonSets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Jobs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25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Pods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58" name="TextShape 2"/>
          <p:cNvSpPr txBox="1"/>
          <p:nvPr/>
        </p:nvSpPr>
        <p:spPr>
          <a:xfrm>
            <a:off x="504000" y="1218600"/>
            <a:ext cx="907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3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Beherbergen die aufenden Container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Können prinzipiell mehrere Container enthalten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Alle Container eines Pods teilen gleiche Ressourcen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Pods sind die Grundlage der Replikation/Skalierung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Alle Pods eines ReplicaSets haben gleichen DNS-Namen und eigene IP-Nummern =&gt; K8s kann intern automatisch loadbalancing 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Replicas von Pods werden z.B. durch Deployments organisiert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Pods sind von der äußeren Welt isoliert =&gt; loadbalancer / ingress-Controller regelt den Zugriff von außen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5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Pods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504000" y="1218600"/>
            <a:ext cx="8928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Lebenszyklus &amp; Status eines Pods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de-DE" sz="1800" spc="-1" strike="noStrike">
                <a:latin typeface="Arial"/>
              </a:rPr>
              <a:t>Pending</a:t>
            </a:r>
            <a:r>
              <a:rPr b="0" lang="de-DE" sz="1800" spc="-1" strike="noStrike">
                <a:latin typeface="Arial"/>
              </a:rPr>
              <a:t> … Pod-Definition ist aktzeptiert und K8s bereitet den Start vor</a:t>
            </a:r>
            <a:endParaRPr b="0" lang="de-D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de-DE" sz="1800" spc="-1" strike="noStrike">
                <a:latin typeface="Arial"/>
              </a:rPr>
              <a:t>Waiting</a:t>
            </a:r>
            <a:r>
              <a:rPr b="0" lang="de-DE" sz="1800" spc="-1" strike="noStrike">
                <a:latin typeface="Arial"/>
              </a:rPr>
              <a:t> … z.B. Image wird aus Registry geladen</a:t>
            </a:r>
            <a:endParaRPr b="0" lang="de-D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de-DE" sz="1800" spc="-1" strike="noStrike">
                <a:latin typeface="Arial"/>
              </a:rPr>
              <a:t>Running</a:t>
            </a:r>
            <a:r>
              <a:rPr b="0" lang="de-DE" sz="1800" spc="-1" strike="noStrike">
                <a:latin typeface="Arial"/>
              </a:rPr>
              <a:t> … alle Container im Pod laufen</a:t>
            </a:r>
            <a:endParaRPr b="0" lang="de-D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de-DE" sz="1800" spc="-1" strike="noStrike">
                <a:latin typeface="Arial"/>
              </a:rPr>
              <a:t>Succeeded</a:t>
            </a:r>
            <a:r>
              <a:rPr b="0" lang="de-DE" sz="1800" spc="-1" strike="noStrike">
                <a:latin typeface="Arial"/>
              </a:rPr>
              <a:t> … Container im Pod wurden beendet und es gibt keinen Neustart</a:t>
            </a:r>
            <a:endParaRPr b="0" lang="de-D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de-DE" sz="1800" spc="-1" strike="noStrike">
                <a:latin typeface="Arial"/>
              </a:rPr>
              <a:t>Failed</a:t>
            </a:r>
            <a:r>
              <a:rPr b="0" lang="de-DE" sz="1800" spc="-1" strike="noStrike">
                <a:latin typeface="Arial"/>
              </a:rPr>
              <a:t> … alle Container wurden unterbrochen, es gab Fehler</a:t>
            </a:r>
            <a:endParaRPr b="0" lang="de-D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de-DE" sz="1800" spc="-1" strike="noStrike">
                <a:latin typeface="Arial"/>
              </a:rPr>
              <a:t>Terminated</a:t>
            </a:r>
            <a:r>
              <a:rPr b="0" lang="de-DE" sz="1800" spc="-1" strike="noStrike">
                <a:latin typeface="Arial"/>
              </a:rPr>
              <a:t> … Failed oder Succeeded</a:t>
            </a:r>
            <a:endParaRPr b="0" lang="de-D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de-DE" sz="1800" spc="-1" strike="noStrike">
                <a:latin typeface="Arial"/>
              </a:rPr>
              <a:t>Unknown</a:t>
            </a:r>
            <a:r>
              <a:rPr b="0" lang="de-DE" sz="1800" spc="-1" strike="noStrike">
                <a:latin typeface="Arial"/>
              </a:rPr>
              <a:t> … interner Kommunikationsfehler mit Pod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62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CLI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8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Steuerung der Konfiguration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YAML-Dateien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Umgebungsvariablen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Parameter der Kommandos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=&gt; Beschreibung von Services mit allen ihren Ressourcen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 Beispiel: Wordpress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Wordpress-WEB-Server und MariaDB-Server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Vorbereitete Datei </a:t>
            </a:r>
            <a:r>
              <a:rPr b="0" lang="de-DE" sz="1800" spc="-1" strike="noStrike">
                <a:latin typeface="Courier New"/>
              </a:rPr>
              <a:t>docker-compose-wordpress.yml</a:t>
            </a:r>
            <a:endParaRPr b="0" lang="de-DE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1800" spc="-1" strike="noStrike">
              <a:latin typeface="Arial"/>
            </a:endParaRPr>
          </a:p>
        </p:txBody>
      </p:sp>
      <p:sp>
        <p:nvSpPr>
          <p:cNvPr id="5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8892000" y="4500000"/>
            <a:ext cx="561600" cy="7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Pods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504000" y="1218600"/>
            <a:ext cx="907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K8s besitzt „Selbstheilungskräfte“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RestartPolicy: Always, OnFailure, Never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Probes für den Health-Check … REST-Calls werden regelmäßig von </a:t>
            </a:r>
            <a:r>
              <a:rPr b="1" i="1" lang="de-DE" sz="2800" spc="-1" strike="noStrike">
                <a:latin typeface="Arial"/>
              </a:rPr>
              <a:t>kubelet</a:t>
            </a:r>
            <a:r>
              <a:rPr b="0" lang="de-DE" sz="2800" spc="-1" strike="noStrike">
                <a:latin typeface="Arial"/>
              </a:rPr>
              <a:t> ausgeführt … sollten im Container implementiert sein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LivenessProbe … Container läuft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ReadinessProbe … Container kann Request beantworten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StartupProbe … App im Container läuft/alle Ressourcen geladen</a:t>
            </a:r>
            <a:endParaRPr b="0" lang="de-DE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Automatischer Austausch von „kranken“ Pods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265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Services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67" name="TextShape 2"/>
          <p:cNvSpPr txBox="1"/>
          <p:nvPr/>
        </p:nvSpPr>
        <p:spPr>
          <a:xfrm>
            <a:off x="504000" y="1218600"/>
            <a:ext cx="907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Anwendung aus mehreren Pods wird als Service im Netzwerk angeboten / freigegeben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Zu einem Service gehörige Pods werden über Selektoren gewählt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Definieren einen Microservice / ein REST-Interface für andere Teile der App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6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Volumes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504000" y="1218600"/>
            <a:ext cx="907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Container &amp; Pods sind stateless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Persistente Daten werden in Volumes gespeichert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Verzeichnis, das in den Container gebunden (mounted) wird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Viele verschiedene Typen (abhängig von K8s-Installation)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awsElasticBlockStore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hostPath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local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nfs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2800" spc="-1" strike="noStrike">
                <a:latin typeface="Arial"/>
              </a:rPr>
              <a:t>persistentVolumeClaim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…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271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Volumes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504000" y="1218600"/>
            <a:ext cx="907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persistentVolumes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Nutzung von Volumes möglich, unabhängig von der konkreten Implementation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In der K8s-Installation ist festgelegt, welche Storage-Typen verfügbar sind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Lebenszyklus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Provisioning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Binding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Using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274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Namespaces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76" name="TextShape 2"/>
          <p:cNvSpPr txBox="1"/>
          <p:nvPr/>
        </p:nvSpPr>
        <p:spPr>
          <a:xfrm>
            <a:off x="504000" y="1218600"/>
            <a:ext cx="907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Isolierung und Gruppierung von Objekten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Namespace ist Teil des DNS-Namen eines Services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Courier New"/>
              </a:rPr>
              <a:t>&lt;service-name&gt;.&lt;namespace-name&gt;.svc.cluster.local</a:t>
            </a:r>
            <a:endParaRPr b="0" lang="de-DE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Einige Objekte sind clusterweit verfügbar und nicht „namespaced“ … Nodes, PersistentVolumes, ...</a:t>
            </a:r>
            <a:endParaRPr b="0" lang="de-DE" sz="32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77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ReplicaSets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504000" y="1218600"/>
            <a:ext cx="907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Garantiert die Verfügbarkeit einer festen Anzahl von Pod eines Typs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Deployments tun das auch … ReplicaSets müssen nicht explizit angelegt werden</a:t>
            </a:r>
            <a:endParaRPr b="0" lang="de-DE" sz="32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80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Deployments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504000" y="1218600"/>
            <a:ext cx="907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Verwaltet </a:t>
            </a:r>
            <a:r>
              <a:rPr b="0" i="1" lang="de-DE" sz="3200" spc="-1" strike="noStrike">
                <a:latin typeface="Arial"/>
                <a:ea typeface="Noto Sans CJK SC"/>
              </a:rPr>
              <a:t>Pods</a:t>
            </a:r>
            <a:r>
              <a:rPr b="0" lang="de-DE" sz="3200" spc="-1" strike="noStrike">
                <a:latin typeface="Arial"/>
                <a:ea typeface="Noto Sans CJK SC"/>
              </a:rPr>
              <a:t> und </a:t>
            </a:r>
            <a:r>
              <a:rPr b="0" i="1" lang="de-DE" sz="3200" spc="-1" strike="noStrike">
                <a:latin typeface="Arial"/>
                <a:ea typeface="Noto Sans CJK SC"/>
              </a:rPr>
              <a:t>ReplicaSets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Pods und ReplicaSets sollten nicht separat angelegt/verwaltet werden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8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Jobs/CronJobs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85" name="TextShape 2"/>
          <p:cNvSpPr txBox="1"/>
          <p:nvPr/>
        </p:nvSpPr>
        <p:spPr>
          <a:xfrm>
            <a:off x="504000" y="1218600"/>
            <a:ext cx="907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Job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Erzeugt spezifizierte Pods so lange, bis ein erfolgreicher Abschluss erreicht ist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Einer oder mehrere Pods und eine festgelegte Anzahl von erfolgreichen Abschlüssen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CronJob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Erzeugt Jobs zu festgelegten Zeitpunkten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Funktioniert wie </a:t>
            </a:r>
            <a:r>
              <a:rPr b="0" i="1" lang="de-DE" sz="2800" spc="-1" strike="noStrike">
                <a:latin typeface="Arial"/>
              </a:rPr>
              <a:t>crontab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28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Netzwerke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88" name="TextShape 2"/>
          <p:cNvSpPr txBox="1"/>
          <p:nvPr/>
        </p:nvSpPr>
        <p:spPr>
          <a:xfrm>
            <a:off x="432000" y="1218600"/>
            <a:ext cx="907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Pods 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Bekommen eindeutige IP‘s im Cluster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Können mit jedem anderen Pod auf jedem Node im Cluster kommunizieren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Bekommen eindeutige DNS-Namen im Cluster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Services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Können Pods von außen erreichbar machen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Können auch nur von innerhalb des Clusters erreichbar gemacht werden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Bekommen eindeutige DNS-Namen im Cluster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8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" descr=""/>
          <p:cNvPicPr/>
          <p:nvPr/>
        </p:nvPicPr>
        <p:blipFill>
          <a:blip r:embed="rId1"/>
          <a:stretch/>
        </p:blipFill>
        <p:spPr>
          <a:xfrm>
            <a:off x="3387960" y="3240000"/>
            <a:ext cx="6332040" cy="2016000"/>
          </a:xfrm>
          <a:prstGeom prst="rect">
            <a:avLst/>
          </a:prstGeom>
          <a:ln>
            <a:noFill/>
          </a:ln>
        </p:spPr>
      </p:pic>
      <p:sp>
        <p:nvSpPr>
          <p:cNvPr id="29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Netzwerke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432000" y="1218600"/>
            <a:ext cx="907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Ingress-Controller (optional)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Verbindet Außenwelt mit Services im Cluster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WEB-Server für REST-API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nginx, caddy, ...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9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CLI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504000" y="1218600"/>
            <a:ext cx="8352000" cy="3684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Wordpress erzeugen und starten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Aufruf mit </a:t>
            </a:r>
            <a:r>
              <a:rPr b="0" lang="de-DE" sz="3200" spc="-1" strike="noStrike">
                <a:latin typeface="Arial"/>
                <a:hlinkClick r:id="rId1"/>
              </a:rPr>
              <a:t>http://localhost:8001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Inspektion der Docker Objekte in Portainer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Wordpress stoppen und entfernen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Inspektion in Portainer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6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64" name="TextShape 4"/>
          <p:cNvSpPr txBox="1"/>
          <p:nvPr/>
        </p:nvSpPr>
        <p:spPr>
          <a:xfrm>
            <a:off x="216720" y="1734840"/>
            <a:ext cx="8279280" cy="31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compose -f docker-compose-wordpress.yml up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2"/>
          <a:stretch/>
        </p:blipFill>
        <p:spPr>
          <a:xfrm>
            <a:off x="8892000" y="1404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66" name="" descr=""/>
          <p:cNvPicPr/>
          <p:nvPr/>
        </p:nvPicPr>
        <p:blipFill>
          <a:blip r:embed="rId3"/>
          <a:stretch/>
        </p:blipFill>
        <p:spPr>
          <a:xfrm>
            <a:off x="8892000" y="2016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67" name="" descr=""/>
          <p:cNvPicPr/>
          <p:nvPr/>
        </p:nvPicPr>
        <p:blipFill>
          <a:blip r:embed="rId4"/>
          <a:stretch/>
        </p:blipFill>
        <p:spPr>
          <a:xfrm>
            <a:off x="8892000" y="2592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68" name="TextShape 5"/>
          <p:cNvSpPr txBox="1"/>
          <p:nvPr/>
        </p:nvSpPr>
        <p:spPr>
          <a:xfrm>
            <a:off x="216720" y="3895200"/>
            <a:ext cx="8279280" cy="31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compose -f docker-compose-wordpress.yml down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5"/>
          <a:stretch/>
        </p:blipFill>
        <p:spPr>
          <a:xfrm>
            <a:off x="8892000" y="3492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6"/>
          <a:stretch/>
        </p:blipFill>
        <p:spPr>
          <a:xfrm>
            <a:off x="8892000" y="4104000"/>
            <a:ext cx="561600" cy="7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Installation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95" name="TextShape 2"/>
          <p:cNvSpPr txBox="1"/>
          <p:nvPr/>
        </p:nvSpPr>
        <p:spPr>
          <a:xfrm>
            <a:off x="504000" y="1218600"/>
            <a:ext cx="9288000" cy="4037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Entwicklung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Docker-Desktop … von Docker       (bereits ausgeführt :-)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Rancher-Desktop … von Suse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minikube … </a:t>
            </a:r>
            <a:r>
              <a:rPr b="0" lang="de-DE" sz="2800" spc="-1" strike="noStrike">
                <a:latin typeface="Arial"/>
                <a:hlinkClick r:id="rId1"/>
              </a:rPr>
              <a:t>https://minikube.sigs.k8s.io/docs/</a:t>
            </a:r>
            <a:r>
              <a:rPr b="0" lang="de-DE" sz="2800" spc="-1" strike="noStrike">
                <a:latin typeface="Arial"/>
              </a:rPr>
              <a:t> … ein Node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kind … </a:t>
            </a:r>
            <a:r>
              <a:rPr b="0" lang="de-DE" sz="2800" spc="-1" strike="noStrike">
                <a:latin typeface="Arial"/>
                <a:hlinkClick r:id="rId2"/>
              </a:rPr>
              <a:t>https://kind.sigs.k8s.io/</a:t>
            </a:r>
            <a:r>
              <a:rPr b="0" lang="de-DE" sz="2800" spc="-1" strike="noStrike">
                <a:latin typeface="Arial"/>
              </a:rPr>
              <a:t> … mehrere Nodes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MicroK8s … von Ubuntu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Produktion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Kubernetes, kubeadm / kops / kubespray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Rancher, RKE, K3s … von Suse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OpenShift … von RedHat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Managed-K8s von Cloud-Service-Providern … AWS, GCP, Azure, DigitalOcean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29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managed vs. own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98" name="TextShape 2"/>
          <p:cNvSpPr txBox="1"/>
          <p:nvPr/>
        </p:nvSpPr>
        <p:spPr>
          <a:xfrm>
            <a:off x="504000" y="1218600"/>
            <a:ext cx="9288000" cy="4037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Managed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+ Einfacher Einstieg, da K8s bereits installiert und konfiguriert ist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+ Keine feste Bindung von „bare metal“ Ressourcen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- lock-in Effekte durch Speziallösungen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- oft komplizierte Management-UI‘s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Eigene Installation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+ Mit Systemen wie Rancher ist der „overhead“ gering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+ Kein lock-in-Effekt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- „bare metal“ Ressourcen sind fest gebunden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29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managed vs. own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01" name="TextShape 2"/>
          <p:cNvSpPr txBox="1"/>
          <p:nvPr/>
        </p:nvSpPr>
        <p:spPr>
          <a:xfrm>
            <a:off x="504000" y="1218600"/>
            <a:ext cx="9288000" cy="4037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Nutzung beider Welten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Plain K8s nutzen (keine Speziallösungen)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Einfacher Start mit einer managed-K8s-Lösung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Wechsel zwischen Cloud-Anbietern und/oder zu eigener Lösung jederzeit möglich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302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Rancher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04" name="TextShape 2"/>
          <p:cNvSpPr txBox="1"/>
          <p:nvPr/>
        </p:nvSpPr>
        <p:spPr>
          <a:xfrm>
            <a:off x="504000" y="1218600"/>
            <a:ext cx="9288000" cy="4037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hlinkClick r:id="rId1"/>
              </a:rPr>
              <a:t>https://rancher.com/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Management aller eigenen K8s-Cluster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Ein gemeinsames Tool für alle Cluster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Ausführliches Super-Dashboard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Integrierter Marketplace für einfache Installation zusätzlicher Tools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Lokal &amp; remote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Managed K8s &amp; „bare metal“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100% open source &amp; kein „lock-in“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„</a:t>
            </a:r>
            <a:r>
              <a:rPr b="0" lang="de-DE" sz="2800" spc="-1" strike="noStrike">
                <a:latin typeface="Arial"/>
              </a:rPr>
              <a:t>Treiber“ für viele Cloud-Provider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305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  <a:ea typeface="Noto Sans CJK SC"/>
              </a:rPr>
              <a:t>Rancher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07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3240000" y="79560"/>
            <a:ext cx="6768000" cy="5493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Rancher – Cluster Dashboard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10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1620000" y="992160"/>
            <a:ext cx="7804800" cy="43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Rancher – Nodes Liste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13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14" name="" descr=""/>
          <p:cNvPicPr/>
          <p:nvPr/>
        </p:nvPicPr>
        <p:blipFill>
          <a:blip r:embed="rId1"/>
          <a:stretch/>
        </p:blipFill>
        <p:spPr>
          <a:xfrm>
            <a:off x="1613520" y="977760"/>
            <a:ext cx="7801200" cy="43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Rancher – Deployments Liste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16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1584000" y="1008000"/>
            <a:ext cx="7794000" cy="43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Rancher – Marketplace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19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1656000" y="1019520"/>
            <a:ext cx="7783200" cy="43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Rancher-Desktop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22" name="TextShape 2"/>
          <p:cNvSpPr txBox="1"/>
          <p:nvPr/>
        </p:nvSpPr>
        <p:spPr>
          <a:xfrm>
            <a:off x="504000" y="1218600"/>
            <a:ext cx="8064000" cy="58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2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Hat nur den Namen mit Rancher gemeinsam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hlinkClick r:id="rId1"/>
              </a:rPr>
              <a:t>https://rancherdesktop.io/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2"/>
          <a:stretch/>
        </p:blipFill>
        <p:spPr>
          <a:xfrm>
            <a:off x="1001520" y="1836000"/>
            <a:ext cx="7494480" cy="3565440"/>
          </a:xfrm>
          <a:prstGeom prst="rect">
            <a:avLst/>
          </a:prstGeom>
          <a:ln>
            <a:noFill/>
          </a:ln>
        </p:spPr>
      </p:pic>
      <p:pic>
        <p:nvPicPr>
          <p:cNvPr id="325" name="" descr=""/>
          <p:cNvPicPr/>
          <p:nvPr/>
        </p:nvPicPr>
        <p:blipFill>
          <a:blip r:embed="rId3"/>
          <a:stretch/>
        </p:blipFill>
        <p:spPr>
          <a:xfrm>
            <a:off x="8892000" y="1116000"/>
            <a:ext cx="561600" cy="7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CLI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Wesentliche Kommandos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create … Docker Objekte erzeugen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start … Service starten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stop … Service anhalten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up … create und start kombiniert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down … stop und Enfernen aller Objekte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pull … images aktualisieren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logs … logs zeigen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7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Rancher-Desktop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27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499680" y="925560"/>
            <a:ext cx="6880320" cy="4618800"/>
          </a:xfrm>
          <a:prstGeom prst="rect">
            <a:avLst/>
          </a:prstGeom>
          <a:ln>
            <a:noFill/>
          </a:ln>
        </p:spPr>
      </p:pic>
      <p:pic>
        <p:nvPicPr>
          <p:cNvPr id="329" name="" descr=""/>
          <p:cNvPicPr/>
          <p:nvPr/>
        </p:nvPicPr>
        <p:blipFill>
          <a:blip r:embed="rId2"/>
          <a:stretch/>
        </p:blipFill>
        <p:spPr>
          <a:xfrm>
            <a:off x="1367640" y="239040"/>
            <a:ext cx="360" cy="360"/>
          </a:xfrm>
          <a:prstGeom prst="rect">
            <a:avLst/>
          </a:prstGeom>
          <a:ln>
            <a:noFill/>
          </a:ln>
        </p:spPr>
      </p:pic>
      <p:pic>
        <p:nvPicPr>
          <p:cNvPr id="330" name="" descr=""/>
          <p:cNvPicPr/>
          <p:nvPr/>
        </p:nvPicPr>
        <p:blipFill>
          <a:blip r:embed="rId3"/>
          <a:stretch/>
        </p:blipFill>
        <p:spPr>
          <a:xfrm>
            <a:off x="6516000" y="504000"/>
            <a:ext cx="3052800" cy="2160000"/>
          </a:xfrm>
          <a:prstGeom prst="rect">
            <a:avLst/>
          </a:prstGeom>
          <a:ln>
            <a:noFill/>
          </a:ln>
        </p:spPr>
      </p:pic>
      <p:pic>
        <p:nvPicPr>
          <p:cNvPr id="331" name="" descr=""/>
          <p:cNvPicPr/>
          <p:nvPr/>
        </p:nvPicPr>
        <p:blipFill>
          <a:blip r:embed="rId4"/>
          <a:stretch/>
        </p:blipFill>
        <p:spPr>
          <a:xfrm>
            <a:off x="6516000" y="2952000"/>
            <a:ext cx="3052800" cy="216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kubectl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33" name="TextShape 2"/>
          <p:cNvSpPr txBox="1"/>
          <p:nvPr/>
        </p:nvSpPr>
        <p:spPr>
          <a:xfrm>
            <a:off x="504000" y="1218600"/>
            <a:ext cx="9072000" cy="396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hlinkClick r:id="rId1"/>
              </a:rPr>
              <a:t>https://kubernetes.io/docs/reference/kubectl/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hlinkClick r:id="rId2"/>
              </a:rPr>
              <a:t>https://kubernetes.io/docs/reference/kubectl/cheatsheet/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DAS Tool zur Verwaltung von K8s-Clustern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Greift auf den Kube-Apiserver zu 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Kommandozeilenbasiert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Nutzt eine Konfigurationsdatei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Je K8s-Cluster unterschiedliche Konfiguration </a:t>
            </a:r>
            <a:r>
              <a:rPr b="0" lang="de-DE" sz="1600" spc="-1" strike="noStrike">
                <a:latin typeface="Courier New"/>
              </a:rPr>
              <a:t>kubectl config get-contexts</a:t>
            </a:r>
            <a:endParaRPr b="0" lang="de-DE" sz="16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Umschaltung des Kontexts mit Kommando </a:t>
            </a:r>
            <a:r>
              <a:rPr b="0" lang="de-DE" sz="1600" spc="-1" strike="noStrike">
                <a:latin typeface="Courier New"/>
              </a:rPr>
              <a:t>kubectl config use-context &lt;name&gt;</a:t>
            </a:r>
            <a:endParaRPr b="0" lang="de-DE" sz="16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~/.kube/config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334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kubectl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36" name="TextShape 2"/>
          <p:cNvSpPr txBox="1"/>
          <p:nvPr/>
        </p:nvSpPr>
        <p:spPr>
          <a:xfrm>
            <a:off x="504000" y="1218600"/>
            <a:ext cx="8352000" cy="2597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kubectl installieren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Windows … binary laden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Linux (und in der WSL unter Windows)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337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38" name="TextShape 4"/>
          <p:cNvSpPr txBox="1"/>
          <p:nvPr/>
        </p:nvSpPr>
        <p:spPr>
          <a:xfrm>
            <a:off x="216000" y="3852720"/>
            <a:ext cx="9144000" cy="80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curl -LO "https://dl.k8s.io/release/$(curl -L -s </a:t>
            </a:r>
            <a:r>
              <a:rPr b="0" lang="de-DE" sz="1000" spc="-1" strike="noStrike">
                <a:latin typeface="Courier New"/>
                <a:hlinkClick r:id="rId1"/>
              </a:rPr>
              <a:t>https://dl.k8s.io/release/stable.txt)/bin/linux/amd64/kubectl</a:t>
            </a:r>
            <a:r>
              <a:rPr b="0" lang="de-DE" sz="1000" spc="-1" strike="noStrike">
                <a:latin typeface="Courier New"/>
              </a:rPr>
              <a:t>"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sudo install -o root -g root -m 0755 kubectl /usr/local/bin/kubectl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version --short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cluster-info</a:t>
            </a:r>
            <a:endParaRPr b="0" lang="de-DE" sz="1000" spc="-1" strike="noStrike">
              <a:latin typeface="Arial"/>
            </a:endParaRPr>
          </a:p>
        </p:txBody>
      </p:sp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9144000" y="3780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340" name="TextShape 5"/>
          <p:cNvSpPr txBox="1"/>
          <p:nvPr/>
        </p:nvSpPr>
        <p:spPr>
          <a:xfrm>
            <a:off x="216000" y="2269080"/>
            <a:ext cx="9144000" cy="80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&gt; curl -LO "https://dl.k8s.io/release/v1.25.0/bin/windows/amd64/kubectl.exe"</a:t>
            </a:r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kubectl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42" name="TextShape 2"/>
          <p:cNvSpPr txBox="1"/>
          <p:nvPr/>
        </p:nvSpPr>
        <p:spPr>
          <a:xfrm>
            <a:off x="504000" y="1218600"/>
            <a:ext cx="8352000" cy="216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kubectl konfigurieren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4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44" name="TextShape 4"/>
          <p:cNvSpPr txBox="1"/>
          <p:nvPr/>
        </p:nvSpPr>
        <p:spPr>
          <a:xfrm>
            <a:off x="540720" y="1692720"/>
            <a:ext cx="8279280" cy="80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kubectl config get-contexts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config use-context docker-desktop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config use-context rancher-desktop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get nodes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get pods --all-namespaces</a:t>
            </a:r>
            <a:endParaRPr b="0" lang="de-DE" sz="1000" spc="-1" strike="noStrike">
              <a:latin typeface="Arial"/>
            </a:endParaRPr>
          </a:p>
        </p:txBody>
      </p:sp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8892000" y="1728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346" name="" descr=""/>
          <p:cNvPicPr/>
          <p:nvPr/>
        </p:nvPicPr>
        <p:blipFill>
          <a:blip r:embed="rId2"/>
          <a:stretch/>
        </p:blipFill>
        <p:spPr>
          <a:xfrm>
            <a:off x="4424400" y="2664000"/>
            <a:ext cx="43596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kubectl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48" name="TextShape 2"/>
          <p:cNvSpPr txBox="1"/>
          <p:nvPr/>
        </p:nvSpPr>
        <p:spPr>
          <a:xfrm>
            <a:off x="504000" y="1218600"/>
            <a:ext cx="8352000" cy="4037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27000"/>
          </a:bodyPr>
          <a:p>
            <a:r>
              <a:rPr b="0" lang="de-DE" sz="2200" spc="-1" strike="noStrike">
                <a:latin typeface="Courier New"/>
              </a:rPr>
              <a:t>kubectl [command] [TYPE] [NAME] [flags]</a:t>
            </a:r>
            <a:endParaRPr b="0" lang="de-DE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Wesentliche Kommandos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config … kubectl Konfiguration anpassen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apply … eine Konfigurationsänderung anwenden/Ressourcen erzeugen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create … eine Ressource erzeugen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get … Ressourcen auflisten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describe … Details zum Status von Ressourcen zeigen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explain … Dokumentation zu Ressourcen zeigen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delete … Ressourcen entfernen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logs … Logs eines Containers im Pod anzeigen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run … ein einzelnes Image im Cluster starten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exec … einen Befehl in einem Container ausführen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edit … eine Ressource interaktiv in VI anpassen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34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kubectl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51" name="TextShape 2"/>
          <p:cNvSpPr txBox="1"/>
          <p:nvPr/>
        </p:nvSpPr>
        <p:spPr>
          <a:xfrm>
            <a:off x="504000" y="1218600"/>
            <a:ext cx="9144000" cy="4037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Organisation vieler Ressourcen in Namespaces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Wesentliche Typen (Ressourcen-Typen und Abkürzungen)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nodes … no 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pods … po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namespaces ... ns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deployments … deploy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ingresses … ing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services … svc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persistentvolumeclaims … pvc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persistentvolumes … pv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352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kubectl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54" name="TextShape 2"/>
          <p:cNvSpPr txBox="1"/>
          <p:nvPr/>
        </p:nvSpPr>
        <p:spPr>
          <a:xfrm>
            <a:off x="504000" y="1218600"/>
            <a:ext cx="9144000" cy="4037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Wesentliche Flags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--namespace &lt;value&gt;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--kubeconfig &lt;file&gt;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-f &lt;file&gt;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-o json … Ausgabe als Json-Struktur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-o yaml … Ausgabe als Yaml-Struktur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-o wide … Ausgabe als Text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--all-namespaces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355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kubectl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57" name="TextShape 2"/>
          <p:cNvSpPr txBox="1"/>
          <p:nvPr/>
        </p:nvSpPr>
        <p:spPr>
          <a:xfrm>
            <a:off x="504000" y="1218600"/>
            <a:ext cx="8352000" cy="216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nginx mit kubectl erzeugen und starten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5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59" name="TextShape 4"/>
          <p:cNvSpPr txBox="1"/>
          <p:nvPr/>
        </p:nvSpPr>
        <p:spPr>
          <a:xfrm>
            <a:off x="540720" y="1692720"/>
            <a:ext cx="8279280" cy="80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kubectl apply -f k8s-nginx.yml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get deploy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get po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1"/>
          <a:stretch/>
        </p:blipFill>
        <p:spPr>
          <a:xfrm>
            <a:off x="8892000" y="1548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361" name="" descr=""/>
          <p:cNvPicPr/>
          <p:nvPr/>
        </p:nvPicPr>
        <p:blipFill>
          <a:blip r:embed="rId2"/>
          <a:stretch/>
        </p:blipFill>
        <p:spPr>
          <a:xfrm>
            <a:off x="3348000" y="2099520"/>
            <a:ext cx="5364000" cy="32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kubectl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63" name="TextShape 2"/>
          <p:cNvSpPr txBox="1"/>
          <p:nvPr/>
        </p:nvSpPr>
        <p:spPr>
          <a:xfrm>
            <a:off x="504000" y="1218600"/>
            <a:ext cx="8352000" cy="216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nginx innerhalb des Clusters testen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64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65" name="TextShape 4"/>
          <p:cNvSpPr txBox="1"/>
          <p:nvPr/>
        </p:nvSpPr>
        <p:spPr>
          <a:xfrm>
            <a:off x="540720" y="1692720"/>
            <a:ext cx="8279280" cy="80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kubectl expose deployment/nginx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run curl --image=radial/busyboxplus:curl -i --tty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[ root@curl:/ ] $ nslookup webserv.default.svc.cluster.local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[ root@curl:/ ] $ curl webserv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8892000" y="1548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367" name="" descr=""/>
          <p:cNvPicPr/>
          <p:nvPr/>
        </p:nvPicPr>
        <p:blipFill>
          <a:blip r:embed="rId2"/>
          <a:stretch/>
        </p:blipFill>
        <p:spPr>
          <a:xfrm>
            <a:off x="4032000" y="2304360"/>
            <a:ext cx="5461200" cy="32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kubectl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69" name="TextShape 2"/>
          <p:cNvSpPr txBox="1"/>
          <p:nvPr/>
        </p:nvSpPr>
        <p:spPr>
          <a:xfrm>
            <a:off x="504000" y="1218600"/>
            <a:ext cx="8352000" cy="216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Port-Forwarding für äußeren Zugriff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70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71" name="TextShape 4"/>
          <p:cNvSpPr txBox="1"/>
          <p:nvPr/>
        </p:nvSpPr>
        <p:spPr>
          <a:xfrm>
            <a:off x="540720" y="1764720"/>
            <a:ext cx="8279280" cy="80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kubectl port-forward service/webserv 8001:80</a:t>
            </a:r>
            <a:endParaRPr b="0" lang="de-DE" sz="1000" spc="-1" strike="noStrike">
              <a:latin typeface="Arial"/>
            </a:endParaRPr>
          </a:p>
        </p:txBody>
      </p:sp>
      <p:pic>
        <p:nvPicPr>
          <p:cNvPr id="372" name="" descr=""/>
          <p:cNvPicPr/>
          <p:nvPr/>
        </p:nvPicPr>
        <p:blipFill>
          <a:blip r:embed="rId1"/>
          <a:stretch/>
        </p:blipFill>
        <p:spPr>
          <a:xfrm>
            <a:off x="8892000" y="1548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373" name="" descr=""/>
          <p:cNvPicPr/>
          <p:nvPr/>
        </p:nvPicPr>
        <p:blipFill>
          <a:blip r:embed="rId2"/>
          <a:stretch/>
        </p:blipFill>
        <p:spPr>
          <a:xfrm>
            <a:off x="504000" y="2459520"/>
            <a:ext cx="4831200" cy="2880000"/>
          </a:xfrm>
          <a:prstGeom prst="rect">
            <a:avLst/>
          </a:prstGeom>
          <a:ln>
            <a:noFill/>
          </a:ln>
        </p:spPr>
      </p:pic>
      <p:pic>
        <p:nvPicPr>
          <p:cNvPr id="374" name="" descr=""/>
          <p:cNvPicPr/>
          <p:nvPr/>
        </p:nvPicPr>
        <p:blipFill>
          <a:blip r:embed="rId3"/>
          <a:stretch/>
        </p:blipFill>
        <p:spPr>
          <a:xfrm>
            <a:off x="5475600" y="2448000"/>
            <a:ext cx="42444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CLI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1218600"/>
            <a:ext cx="8352000" cy="101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Laufende Compose Projekte auflisten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7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77" name="TextShape 4"/>
          <p:cNvSpPr txBox="1"/>
          <p:nvPr/>
        </p:nvSpPr>
        <p:spPr>
          <a:xfrm>
            <a:off x="216720" y="1771200"/>
            <a:ext cx="8279280" cy="60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compose ls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8892000" y="1584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3132000" y="2088000"/>
            <a:ext cx="5364000" cy="32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kubectl … hint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76" name="TextShape 2"/>
          <p:cNvSpPr txBox="1"/>
          <p:nvPr/>
        </p:nvSpPr>
        <p:spPr>
          <a:xfrm>
            <a:off x="504000" y="1074600"/>
            <a:ext cx="8352000" cy="144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Einen einfachen Linux-Container im Cluster als Pod starten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Interaktiv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Verbindung zur Host-Konsole über stdin und stdout 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377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78" name="TextShape 4"/>
          <p:cNvSpPr txBox="1"/>
          <p:nvPr/>
        </p:nvSpPr>
        <p:spPr>
          <a:xfrm>
            <a:off x="432720" y="2304720"/>
            <a:ext cx="4463280" cy="80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kubectl run linux --image=radial/busyboxplus -i --tty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/ # nslookup linux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/ # ping linux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/ # exit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pic>
        <p:nvPicPr>
          <p:cNvPr id="379" name="" descr=""/>
          <p:cNvPicPr/>
          <p:nvPr/>
        </p:nvPicPr>
        <p:blipFill>
          <a:blip r:embed="rId1"/>
          <a:stretch/>
        </p:blipFill>
        <p:spPr>
          <a:xfrm>
            <a:off x="4788000" y="2196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380" name="" descr=""/>
          <p:cNvPicPr/>
          <p:nvPr/>
        </p:nvPicPr>
        <p:blipFill>
          <a:blip r:embed="rId2"/>
          <a:stretch/>
        </p:blipFill>
        <p:spPr>
          <a:xfrm>
            <a:off x="5184000" y="2664360"/>
            <a:ext cx="4831200" cy="2880000"/>
          </a:xfrm>
          <a:prstGeom prst="rect">
            <a:avLst/>
          </a:prstGeom>
          <a:ln>
            <a:noFill/>
          </a:ln>
        </p:spPr>
      </p:pic>
      <p:sp>
        <p:nvSpPr>
          <p:cNvPr id="381" name="TextShape 5"/>
          <p:cNvSpPr txBox="1"/>
          <p:nvPr/>
        </p:nvSpPr>
        <p:spPr>
          <a:xfrm>
            <a:off x="504000" y="3018960"/>
            <a:ext cx="4464000" cy="1661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Pod läuft weiter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Wiederholte Verbindung mit: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Alternativen: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382" name="TextShape 6"/>
          <p:cNvSpPr txBox="1"/>
          <p:nvPr/>
        </p:nvSpPr>
        <p:spPr>
          <a:xfrm>
            <a:off x="432720" y="3817080"/>
            <a:ext cx="8279280" cy="123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kubectl attach linux -c linux -i --tty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run alpine --image=alpine -i --tty 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run ubuntu --image=ubuntu -i --tty</a:t>
            </a:r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Konfiguration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84" name="TextShape 2"/>
          <p:cNvSpPr txBox="1"/>
          <p:nvPr/>
        </p:nvSpPr>
        <p:spPr>
          <a:xfrm>
            <a:off x="504000" y="1218600"/>
            <a:ext cx="8928000" cy="389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Über YAML- oder JSON-Dateien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Strukturierte Informationen zu Ressourcen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Pflichtparameter: apiVersion, kind, metadata (name, id, namespace), spec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Spec-Formatierung ist abhängig vom Objekt-Typ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  <a:hlinkClick r:id="rId1"/>
              </a:rPr>
              <a:t>https://kubernetes.io/docs/concepts/workloads/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  <a:hlinkClick r:id="rId2"/>
              </a:rPr>
              <a:t>https://kubernetes.io/docs/concepts/services-networking/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„</a:t>
            </a:r>
            <a:r>
              <a:rPr b="0" lang="de-DE" sz="3200" spc="-1" strike="noStrike">
                <a:latin typeface="Arial"/>
              </a:rPr>
              <a:t>ausprobieren“ … und interaktive Anpassung :-(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85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Konfiguration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87" name="TextShape 2"/>
          <p:cNvSpPr txBox="1"/>
          <p:nvPr/>
        </p:nvSpPr>
        <p:spPr>
          <a:xfrm>
            <a:off x="504000" y="1218600"/>
            <a:ext cx="8928000" cy="389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Über YAML- oder JSON-Dateien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Strukturierte Informationen zu Ressourcen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Pflichtparameter: apiVersion, kind, metadata (name, id, namespace), spec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Spec-Formatierung ist abhängig vom Objekt-Typ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  <a:hlinkClick r:id="rId1"/>
              </a:rPr>
              <a:t>https://kubernetes.io/docs/concepts/workloads/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  <a:hlinkClick r:id="rId2"/>
              </a:rPr>
              <a:t>https://kubernetes.io/docs/concepts/services-networking/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„</a:t>
            </a:r>
            <a:r>
              <a:rPr b="0" lang="de-DE" sz="3200" spc="-1" strike="noStrike">
                <a:latin typeface="Arial"/>
              </a:rPr>
              <a:t>ausprobieren“ … und interaktive Anpassung :-(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8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Konfiguration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90" name="TextShape 2"/>
          <p:cNvSpPr txBox="1"/>
          <p:nvPr/>
        </p:nvSpPr>
        <p:spPr>
          <a:xfrm>
            <a:off x="504000" y="1218600"/>
            <a:ext cx="8928000" cy="108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Erzeugung eines Pods und eines ReplicaSets mittels eines Deployments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Beispiel eines nginx-WEB-Servers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391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92" name="TextShape 4"/>
          <p:cNvSpPr txBox="1"/>
          <p:nvPr/>
        </p:nvSpPr>
        <p:spPr>
          <a:xfrm>
            <a:off x="1008000" y="2520000"/>
            <a:ext cx="2880000" cy="281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apiVersion: v1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kind: Deployment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metadata: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name: nginx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spec: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selector: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matchLabels: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app: nginx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replicas: 2 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template: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metadata: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labels: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app: nginx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spec: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containers: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- name: nginx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image: nginx:latest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ports: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containerPort: 80</a:t>
            </a:r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Konfiguration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94" name="TextShape 2"/>
          <p:cNvSpPr txBox="1"/>
          <p:nvPr/>
        </p:nvSpPr>
        <p:spPr>
          <a:xfrm>
            <a:off x="504000" y="1218600"/>
            <a:ext cx="8928000" cy="396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Erzeugung eines Services für das Deployment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Deployment &amp; Service in </a:t>
            </a:r>
            <a:r>
              <a:rPr b="0" lang="de-DE" sz="2200" spc="-1" strike="noStrike">
                <a:latin typeface="Courier New"/>
              </a:rPr>
              <a:t>k8s-nginx-komplett.yml</a:t>
            </a:r>
            <a:endParaRPr b="0" lang="de-DE" sz="2200" spc="-1" strike="noStrike">
              <a:latin typeface="Arial"/>
            </a:endParaRPr>
          </a:p>
        </p:txBody>
      </p:sp>
      <p:sp>
        <p:nvSpPr>
          <p:cNvPr id="395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96" name="TextShape 4"/>
          <p:cNvSpPr txBox="1"/>
          <p:nvPr/>
        </p:nvSpPr>
        <p:spPr>
          <a:xfrm>
            <a:off x="936000" y="1800000"/>
            <a:ext cx="2880000" cy="281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apiVersion: v1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kind: Service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metadata: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name: nginx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labels: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run: nginx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spec: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ports: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- port: 80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protocol: TCP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selector: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app: nginx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type: LoadBalancer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Beispiel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98" name="TextShape 2"/>
          <p:cNvSpPr txBox="1"/>
          <p:nvPr/>
        </p:nvSpPr>
        <p:spPr>
          <a:xfrm>
            <a:off x="504000" y="1218600"/>
            <a:ext cx="8352000" cy="216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Zuerst „aufräumen“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9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400" name="TextShape 4"/>
          <p:cNvSpPr txBox="1"/>
          <p:nvPr/>
        </p:nvSpPr>
        <p:spPr>
          <a:xfrm>
            <a:off x="540720" y="1692720"/>
            <a:ext cx="8279280" cy="80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kubectl delete service webserv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delete deployment webserv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get all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pic>
        <p:nvPicPr>
          <p:cNvPr id="401" name="" descr=""/>
          <p:cNvPicPr/>
          <p:nvPr/>
        </p:nvPicPr>
        <p:blipFill>
          <a:blip r:embed="rId1"/>
          <a:stretch/>
        </p:blipFill>
        <p:spPr>
          <a:xfrm>
            <a:off x="8892000" y="1548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402" name="" descr=""/>
          <p:cNvPicPr/>
          <p:nvPr/>
        </p:nvPicPr>
        <p:blipFill>
          <a:blip r:embed="rId2"/>
          <a:stretch/>
        </p:blipFill>
        <p:spPr>
          <a:xfrm>
            <a:off x="4608000" y="2459520"/>
            <a:ext cx="48312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Beispiel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04" name="TextShape 2"/>
          <p:cNvSpPr txBox="1"/>
          <p:nvPr/>
        </p:nvSpPr>
        <p:spPr>
          <a:xfrm>
            <a:off x="504000" y="1218600"/>
            <a:ext cx="8352000" cy="65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nginx-Web-Server installieren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05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406" name="TextShape 4"/>
          <p:cNvSpPr txBox="1"/>
          <p:nvPr/>
        </p:nvSpPr>
        <p:spPr>
          <a:xfrm>
            <a:off x="540720" y="1692720"/>
            <a:ext cx="8279280" cy="80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kubectl apply -f k8s-nginx-komplett.yml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get all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pic>
        <p:nvPicPr>
          <p:cNvPr id="407" name="" descr=""/>
          <p:cNvPicPr/>
          <p:nvPr/>
        </p:nvPicPr>
        <p:blipFill>
          <a:blip r:embed="rId1"/>
          <a:stretch/>
        </p:blipFill>
        <p:spPr>
          <a:xfrm>
            <a:off x="8892000" y="1548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408" name="" descr=""/>
          <p:cNvPicPr/>
          <p:nvPr/>
        </p:nvPicPr>
        <p:blipFill>
          <a:blip r:embed="rId2"/>
          <a:stretch/>
        </p:blipFill>
        <p:spPr>
          <a:xfrm>
            <a:off x="4600800" y="2448000"/>
            <a:ext cx="48312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Beispiel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10" name="TextShape 2"/>
          <p:cNvSpPr txBox="1"/>
          <p:nvPr/>
        </p:nvSpPr>
        <p:spPr>
          <a:xfrm>
            <a:off x="504000" y="1218600"/>
            <a:ext cx="8352000" cy="65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Service arbeitet als LoadBalancer … testen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11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412" name="TextShape 4"/>
          <p:cNvSpPr txBox="1"/>
          <p:nvPr/>
        </p:nvSpPr>
        <p:spPr>
          <a:xfrm>
            <a:off x="540720" y="1692720"/>
            <a:ext cx="8279280" cy="80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curl localhost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http://localhost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pic>
        <p:nvPicPr>
          <p:cNvPr id="413" name="" descr=""/>
          <p:cNvPicPr/>
          <p:nvPr/>
        </p:nvPicPr>
        <p:blipFill>
          <a:blip r:embed="rId1"/>
          <a:stretch/>
        </p:blipFill>
        <p:spPr>
          <a:xfrm>
            <a:off x="8892000" y="1548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414" name="" descr=""/>
          <p:cNvPicPr/>
          <p:nvPr/>
        </p:nvPicPr>
        <p:blipFill>
          <a:blip r:embed="rId2"/>
          <a:stretch/>
        </p:blipFill>
        <p:spPr>
          <a:xfrm>
            <a:off x="640800" y="2376000"/>
            <a:ext cx="4831200" cy="2880000"/>
          </a:xfrm>
          <a:prstGeom prst="rect">
            <a:avLst/>
          </a:prstGeom>
          <a:ln>
            <a:noFill/>
          </a:ln>
        </p:spPr>
      </p:pic>
      <p:pic>
        <p:nvPicPr>
          <p:cNvPr id="415" name="" descr=""/>
          <p:cNvPicPr/>
          <p:nvPr/>
        </p:nvPicPr>
        <p:blipFill>
          <a:blip r:embed="rId3"/>
          <a:stretch/>
        </p:blipFill>
        <p:spPr>
          <a:xfrm>
            <a:off x="5616000" y="2376000"/>
            <a:ext cx="42444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17" name="TextShape 2"/>
          <p:cNvSpPr txBox="1"/>
          <p:nvPr/>
        </p:nvSpPr>
        <p:spPr>
          <a:xfrm>
            <a:off x="504000" y="1218600"/>
            <a:ext cx="8352000" cy="582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Kubernetes-Dashboard installieren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1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419" name="TextShape 4"/>
          <p:cNvSpPr txBox="1"/>
          <p:nvPr/>
        </p:nvSpPr>
        <p:spPr>
          <a:xfrm>
            <a:off x="540720" y="1800720"/>
            <a:ext cx="8675280" cy="57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kubectl apply -f https://raw.githubusercontent.com/kubernetes/dashboard/v2.6.1/aio/deploy/recommended.yaml</a:t>
            </a:r>
            <a:endParaRPr b="0" lang="de-DE" sz="1000" spc="-1" strike="noStrike">
              <a:latin typeface="Arial"/>
            </a:endParaRPr>
          </a:p>
        </p:txBody>
      </p:sp>
      <p:pic>
        <p:nvPicPr>
          <p:cNvPr id="420" name="" descr=""/>
          <p:cNvPicPr/>
          <p:nvPr/>
        </p:nvPicPr>
        <p:blipFill>
          <a:blip r:embed="rId1"/>
          <a:stretch/>
        </p:blipFill>
        <p:spPr>
          <a:xfrm>
            <a:off x="8892000" y="1512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421" name="" descr=""/>
          <p:cNvPicPr/>
          <p:nvPr/>
        </p:nvPicPr>
        <p:blipFill>
          <a:blip r:embed="rId2"/>
          <a:stretch/>
        </p:blipFill>
        <p:spPr>
          <a:xfrm>
            <a:off x="5004000" y="2448000"/>
            <a:ext cx="4359600" cy="2880000"/>
          </a:xfrm>
          <a:prstGeom prst="rect">
            <a:avLst/>
          </a:prstGeom>
          <a:ln>
            <a:noFill/>
          </a:ln>
        </p:spPr>
      </p:pic>
      <p:pic>
        <p:nvPicPr>
          <p:cNvPr id="422" name="" descr=""/>
          <p:cNvPicPr/>
          <p:nvPr/>
        </p:nvPicPr>
        <p:blipFill>
          <a:blip r:embed="rId3"/>
          <a:stretch/>
        </p:blipFill>
        <p:spPr>
          <a:xfrm>
            <a:off x="540000" y="2430720"/>
            <a:ext cx="4332960" cy="290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24" name="TextShape 2"/>
          <p:cNvSpPr txBox="1"/>
          <p:nvPr/>
        </p:nvSpPr>
        <p:spPr>
          <a:xfrm>
            <a:off x="504000" y="1218600"/>
            <a:ext cx="8352000" cy="166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Kubernetes-Dashboard konfigurieren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25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426" name="TextShape 4"/>
          <p:cNvSpPr txBox="1"/>
          <p:nvPr/>
        </p:nvSpPr>
        <p:spPr>
          <a:xfrm>
            <a:off x="540720" y="2016720"/>
            <a:ext cx="8099280" cy="57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kubectl apply -f k8s-service-account.yml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apply -f k8s-dashboard-adminuser.yml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-n kubernetes-dashboard create token admin-user</a:t>
            </a:r>
            <a:endParaRPr b="0" lang="de-DE" sz="1000" spc="-1" strike="noStrike">
              <a:latin typeface="Arial"/>
            </a:endParaRPr>
          </a:p>
        </p:txBody>
      </p:sp>
      <p:pic>
        <p:nvPicPr>
          <p:cNvPr id="427" name="" descr=""/>
          <p:cNvPicPr/>
          <p:nvPr/>
        </p:nvPicPr>
        <p:blipFill>
          <a:blip r:embed="rId1"/>
          <a:stretch/>
        </p:blipFill>
        <p:spPr>
          <a:xfrm>
            <a:off x="8892000" y="1908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428" name="" descr=""/>
          <p:cNvPicPr/>
          <p:nvPr/>
        </p:nvPicPr>
        <p:blipFill>
          <a:blip r:embed="rId2"/>
          <a:stretch/>
        </p:blipFill>
        <p:spPr>
          <a:xfrm>
            <a:off x="4208400" y="2592000"/>
            <a:ext cx="43596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CLI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218600"/>
            <a:ext cx="8352000" cy="101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Docker Objekte erzeugen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82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83" name="TextShape 4"/>
          <p:cNvSpPr txBox="1"/>
          <p:nvPr/>
        </p:nvSpPr>
        <p:spPr>
          <a:xfrm>
            <a:off x="216720" y="1771200"/>
            <a:ext cx="8279280" cy="73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compose [OPTIONS] create [SERVICES] 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create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create db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8892000" y="1908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3729600" y="2556000"/>
            <a:ext cx="4766400" cy="2880000"/>
          </a:xfrm>
          <a:prstGeom prst="rect">
            <a:avLst/>
          </a:prstGeom>
          <a:ln>
            <a:noFill/>
          </a:ln>
        </p:spPr>
      </p:pic>
      <p:sp>
        <p:nvSpPr>
          <p:cNvPr id="86" name="TextShape 5"/>
          <p:cNvSpPr txBox="1"/>
          <p:nvPr/>
        </p:nvSpPr>
        <p:spPr>
          <a:xfrm>
            <a:off x="864000" y="2736000"/>
            <a:ext cx="2736000" cy="201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Erzeugt die Docker Objekte der ganzen Projekte oder nur die am Ende aufgelisteten Services.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Kubernetes-Dashboard starten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31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432" name="TextShape 4"/>
          <p:cNvSpPr txBox="1"/>
          <p:nvPr/>
        </p:nvSpPr>
        <p:spPr>
          <a:xfrm>
            <a:off x="540720" y="1728720"/>
            <a:ext cx="8243280" cy="57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kubectl proxy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http://localhost:8001/api/v1/namespaces/kubernetes-dashboard/services/https:kubernetes-dashboard:/proxy/</a:t>
            </a:r>
            <a:endParaRPr b="0" lang="de-DE" sz="1000" spc="-1" strike="noStrike">
              <a:latin typeface="Arial"/>
            </a:endParaRPr>
          </a:p>
        </p:txBody>
      </p:sp>
      <p:pic>
        <p:nvPicPr>
          <p:cNvPr id="433" name="" descr=""/>
          <p:cNvPicPr/>
          <p:nvPr/>
        </p:nvPicPr>
        <p:blipFill>
          <a:blip r:embed="rId1"/>
          <a:stretch/>
        </p:blipFill>
        <p:spPr>
          <a:xfrm>
            <a:off x="8892000" y="1728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434" name="" descr=""/>
          <p:cNvPicPr/>
          <p:nvPr/>
        </p:nvPicPr>
        <p:blipFill>
          <a:blip r:embed="rId2"/>
          <a:stretch/>
        </p:blipFill>
        <p:spPr>
          <a:xfrm>
            <a:off x="3816000" y="2448000"/>
            <a:ext cx="43596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36" name="TextShape 2"/>
          <p:cNvSpPr txBox="1"/>
          <p:nvPr/>
        </p:nvSpPr>
        <p:spPr>
          <a:xfrm>
            <a:off x="504000" y="1218600"/>
            <a:ext cx="9216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Kubernetes-Dashboard starten … zuvor erzeugten Token nutzen</a:t>
            </a: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437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438" name="" descr=""/>
          <p:cNvPicPr/>
          <p:nvPr/>
        </p:nvPicPr>
        <p:blipFill>
          <a:blip r:embed="rId1"/>
          <a:stretch/>
        </p:blipFill>
        <p:spPr>
          <a:xfrm>
            <a:off x="3096000" y="1872000"/>
            <a:ext cx="5338800" cy="360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40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Kubernetes-Dashboard starten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41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442" name="" descr=""/>
          <p:cNvPicPr/>
          <p:nvPr/>
        </p:nvPicPr>
        <p:blipFill>
          <a:blip r:embed="rId1"/>
          <a:stretch/>
        </p:blipFill>
        <p:spPr>
          <a:xfrm>
            <a:off x="3168000" y="1944000"/>
            <a:ext cx="5338800" cy="360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44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445" name="" descr=""/>
          <p:cNvPicPr/>
          <p:nvPr/>
        </p:nvPicPr>
        <p:blipFill>
          <a:blip r:embed="rId1"/>
          <a:stretch/>
        </p:blipFill>
        <p:spPr>
          <a:xfrm>
            <a:off x="1555200" y="1008000"/>
            <a:ext cx="6868800" cy="43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47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448" name="" descr=""/>
          <p:cNvPicPr/>
          <p:nvPr/>
        </p:nvPicPr>
        <p:blipFill>
          <a:blip r:embed="rId1"/>
          <a:stretch/>
        </p:blipFill>
        <p:spPr>
          <a:xfrm>
            <a:off x="1440000" y="936000"/>
            <a:ext cx="6868800" cy="43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50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451" name="" descr=""/>
          <p:cNvPicPr/>
          <p:nvPr/>
        </p:nvPicPr>
        <p:blipFill>
          <a:blip r:embed="rId1"/>
          <a:stretch/>
        </p:blipFill>
        <p:spPr>
          <a:xfrm>
            <a:off x="1656000" y="936000"/>
            <a:ext cx="6868800" cy="43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53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454" name="" descr=""/>
          <p:cNvPicPr/>
          <p:nvPr/>
        </p:nvPicPr>
        <p:blipFill>
          <a:blip r:embed="rId1"/>
          <a:stretch/>
        </p:blipFill>
        <p:spPr>
          <a:xfrm>
            <a:off x="1584000" y="936000"/>
            <a:ext cx="6868800" cy="43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56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457" name="" descr=""/>
          <p:cNvPicPr/>
          <p:nvPr/>
        </p:nvPicPr>
        <p:blipFill>
          <a:blip r:embed="rId1"/>
          <a:stretch/>
        </p:blipFill>
        <p:spPr>
          <a:xfrm>
            <a:off x="1584000" y="1008000"/>
            <a:ext cx="6868800" cy="43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59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460" name="" descr=""/>
          <p:cNvPicPr/>
          <p:nvPr/>
        </p:nvPicPr>
        <p:blipFill>
          <a:blip r:embed="rId1"/>
          <a:stretch/>
        </p:blipFill>
        <p:spPr>
          <a:xfrm>
            <a:off x="1584000" y="936000"/>
            <a:ext cx="6868800" cy="43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Helm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62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hlinkClick r:id="rId1"/>
              </a:rPr>
              <a:t>https://helm.sh/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Package-Manager für K8s-Apps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Packages = Charts … wieder TAR-Archive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Nutzung von Repositories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Verwaltung von Apps und Versionen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Austausch von Apps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Teil des CNCF-Stacks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6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4485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2022-08-22T07:18:06Z</dcterms:created>
  <dc:creator>m b</dc:creator>
  <dc:description/>
  <dc:language>de-DE</dc:language>
  <cp:lastModifiedBy>m b</cp:lastModifiedBy>
  <dcterms:modified xsi:type="dcterms:W3CDTF">2022-09-15T08:10:06Z</dcterms:modified>
  <cp:revision>507</cp:revision>
  <dc:subject/>
  <dc:title/>
</cp:coreProperties>
</file>